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31"/>
  </p:notesMasterIdLst>
  <p:sldIdLst>
    <p:sldId id="434" r:id="rId2"/>
    <p:sldId id="435" r:id="rId3"/>
    <p:sldId id="257" r:id="rId4"/>
    <p:sldId id="263" r:id="rId5"/>
    <p:sldId id="258" r:id="rId6"/>
    <p:sldId id="259" r:id="rId7"/>
    <p:sldId id="283" r:id="rId8"/>
    <p:sldId id="284" r:id="rId9"/>
    <p:sldId id="285" r:id="rId10"/>
    <p:sldId id="286" r:id="rId11"/>
    <p:sldId id="261" r:id="rId12"/>
    <p:sldId id="272" r:id="rId13"/>
    <p:sldId id="288" r:id="rId14"/>
    <p:sldId id="289" r:id="rId15"/>
    <p:sldId id="290" r:id="rId16"/>
    <p:sldId id="266" r:id="rId17"/>
    <p:sldId id="291" r:id="rId18"/>
    <p:sldId id="292" r:id="rId19"/>
    <p:sldId id="293" r:id="rId20"/>
    <p:sldId id="294" r:id="rId21"/>
    <p:sldId id="295" r:id="rId22"/>
    <p:sldId id="298" r:id="rId23"/>
    <p:sldId id="297" r:id="rId24"/>
    <p:sldId id="296" r:id="rId25"/>
    <p:sldId id="428" r:id="rId26"/>
    <p:sldId id="429" r:id="rId27"/>
    <p:sldId id="430" r:id="rId28"/>
    <p:sldId id="432" r:id="rId29"/>
    <p:sldId id="433" r:id="rId30"/>
  </p:sldIdLst>
  <p:sldSz cx="9144000" cy="5143500" type="screen16x9"/>
  <p:notesSz cx="6858000" cy="9144000"/>
  <p:embeddedFontLs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C8D3"/>
    <a:srgbClr val="44546A"/>
    <a:srgbClr val="2F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477214-CEB0-4D04-8B79-4F2560147956}">
  <a:tblStyle styleId="{1E477214-CEB0-4D04-8B79-4F2560147956}" styleName="Table_0">
    <a:wholeTbl>
      <a:tcTxStyle b="off" i="off">
        <a:font>
          <a:latin typeface="Open Sans"/>
          <a:ea typeface="Open Sans"/>
          <a:cs typeface="Open Sa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5F7"/>
          </a:solidFill>
        </a:fill>
      </a:tcStyle>
    </a:wholeTbl>
    <a:band1H>
      <a:tcTxStyle/>
      <a:tcStyle>
        <a:tcBdr/>
        <a:fill>
          <a:solidFill>
            <a:srgbClr val="D4EB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B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3"/>
    <p:restoredTop sz="94538"/>
  </p:normalViewPr>
  <p:slideViewPr>
    <p:cSldViewPr snapToGrid="0">
      <p:cViewPr>
        <p:scale>
          <a:sx n="119" d="100"/>
          <a:sy n="119" d="100"/>
        </p:scale>
        <p:origin x="864" y="8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f0cadbddfe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2f0cadbddfe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0cadbddfe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g2f0cadbddfe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f0cadbddfe_2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2f0cadbddfe_2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EF764B2D-1BF1-9AF0-A1B1-018A6660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2BB6A453-51C0-B7B0-C3CD-642FBA9B33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7591833A-AA04-6C61-87DD-F4215C74A7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69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98D5A8F8-79D3-EA24-907C-379D6F88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FB1C3175-3517-2899-8556-2FE77D17D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C5AE753D-8171-B881-C601-2F72BA272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634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1A6F108-9044-46EC-87F8-27FB9F43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3831B5AB-D2D6-1A2C-5F5B-5907183F86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ECF21C6E-17A9-1170-6084-BCB24A0E04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2261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0cadbddfe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f0cadbddfe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923253F-05EC-01F4-FF31-F597DEF6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01E340E5-13DD-95FE-A58B-F062B7F636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D83F5C11-B820-A083-1D20-4DD3824E93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00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E2686CC-D2F3-E413-CC89-1D452A085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1E75784A-95BB-18F2-F4D0-1D650D423A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BD0A6F4A-72F2-CC61-3F6E-8033E8D9CB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829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2D91271-63AE-F332-8BF3-A80FCF8D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12C085B7-0690-7B45-3B4C-9164D1515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F231AEB3-EA7D-DD2D-1D6A-8F8B91366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63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21C4806A-31EA-05BA-7D34-1ABBFC0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84ABC684-FC7E-1783-EBF5-4CD71FB6A0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71BDF9E2-1F87-13D4-BD28-3C658C167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918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0cadbddfe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f0cadbddfe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304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54262E3A-EBD1-1437-5F60-2C625680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f0cadbddfe_2_329:notes">
            <a:extLst>
              <a:ext uri="{FF2B5EF4-FFF2-40B4-BE49-F238E27FC236}">
                <a16:creationId xmlns:a16="http://schemas.microsoft.com/office/drawing/2014/main" id="{9E083961-DBFF-E3E7-A513-F42B7F9D5D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2f0cadbddfe_2_329:notes">
            <a:extLst>
              <a:ext uri="{FF2B5EF4-FFF2-40B4-BE49-F238E27FC236}">
                <a16:creationId xmlns:a16="http://schemas.microsoft.com/office/drawing/2014/main" id="{64ADDB2C-588C-591C-828B-14A9C3147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803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0F4866CF-AA69-2076-7967-F7C6C413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f0cadbddfe_2_168:notes">
            <a:extLst>
              <a:ext uri="{FF2B5EF4-FFF2-40B4-BE49-F238E27FC236}">
                <a16:creationId xmlns:a16="http://schemas.microsoft.com/office/drawing/2014/main" id="{D0CDDAD1-3BA0-7F42-07EA-5922544BB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f0cadbddfe_2_168:notes">
            <a:extLst>
              <a:ext uri="{FF2B5EF4-FFF2-40B4-BE49-F238E27FC236}">
                <a16:creationId xmlns:a16="http://schemas.microsoft.com/office/drawing/2014/main" id="{F7822A8B-3CE3-5056-E41F-1585009A15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827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B41C1432-86E6-A3B6-BC2B-0A9A836F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f0cadbddfe_2_168:notes">
            <a:extLst>
              <a:ext uri="{FF2B5EF4-FFF2-40B4-BE49-F238E27FC236}">
                <a16:creationId xmlns:a16="http://schemas.microsoft.com/office/drawing/2014/main" id="{52BC96CD-B86C-98D7-D38B-80F22E1CD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2f0cadbddfe_2_168:notes">
            <a:extLst>
              <a:ext uri="{FF2B5EF4-FFF2-40B4-BE49-F238E27FC236}">
                <a16:creationId xmlns:a16="http://schemas.microsoft.com/office/drawing/2014/main" id="{C470C8C1-8B24-64D0-1225-DD8C51E58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49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>
          <a:extLst>
            <a:ext uri="{FF2B5EF4-FFF2-40B4-BE49-F238E27FC236}">
              <a16:creationId xmlns:a16="http://schemas.microsoft.com/office/drawing/2014/main" id="{5E2CF30A-CBFF-DEFA-1D95-5BE63F63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f0cadbddfe_2_664:notes">
            <a:extLst>
              <a:ext uri="{FF2B5EF4-FFF2-40B4-BE49-F238E27FC236}">
                <a16:creationId xmlns:a16="http://schemas.microsoft.com/office/drawing/2014/main" id="{DD577AAE-FB22-8FB8-5226-1762D1787E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g2f0cadbddfe_2_664:notes">
            <a:extLst>
              <a:ext uri="{FF2B5EF4-FFF2-40B4-BE49-F238E27FC236}">
                <a16:creationId xmlns:a16="http://schemas.microsoft.com/office/drawing/2014/main" id="{DAFBDCF2-BCFB-75A4-1194-77E9B0EF50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510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C78A8D45-15E0-7FB2-5D62-89F974D50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0cadbddfe_2_116:notes">
            <a:extLst>
              <a:ext uri="{FF2B5EF4-FFF2-40B4-BE49-F238E27FC236}">
                <a16:creationId xmlns:a16="http://schemas.microsoft.com/office/drawing/2014/main" id="{A8B3F808-3F12-D63F-D0A9-F1A77C9BD2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f0cadbddfe_2_116:notes">
            <a:extLst>
              <a:ext uri="{FF2B5EF4-FFF2-40B4-BE49-F238E27FC236}">
                <a16:creationId xmlns:a16="http://schemas.microsoft.com/office/drawing/2014/main" id="{FF43AFFC-1359-69E8-080F-C6ECA91F4D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f0cadbddfe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f0cadbddfe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0cadbddfe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f0cadbddfe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23E78E1-A1D5-A3E8-7744-ABAF944F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78A8854C-CE69-CE6D-D845-79345E475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61512AE6-9C08-1B7C-3671-82F8B30AFC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774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A0D5E6B-A63E-F16D-2BBB-FE23DA7D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78EE7679-DDD1-11D7-9CFD-8F5ED7D4DF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06895D59-BD6B-04DA-FA8D-74668CD32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63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B6468D2-ABCA-EAD8-D061-6360983F4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2A40C810-164B-17D8-C709-785D9B32EC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1F376C71-2759-EFD1-D7F7-6E3786B52E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937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E97F34C-34F1-A0EB-599E-49969304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cadbddfe_2_68:notes">
            <a:extLst>
              <a:ext uri="{FF2B5EF4-FFF2-40B4-BE49-F238E27FC236}">
                <a16:creationId xmlns:a16="http://schemas.microsoft.com/office/drawing/2014/main" id="{FF0A4E44-1AEB-F23B-CE6C-D9CC8787D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2f0cadbddfe_2_68:notes">
            <a:extLst>
              <a:ext uri="{FF2B5EF4-FFF2-40B4-BE49-F238E27FC236}">
                <a16:creationId xmlns:a16="http://schemas.microsoft.com/office/drawing/2014/main" id="{4EC7F62D-39A7-5967-425E-77553D9908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96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;p13"/>
          <p:cNvSpPr txBox="1"/>
          <p:nvPr userDrawn="1"/>
        </p:nvSpPr>
        <p:spPr>
          <a:xfrm>
            <a:off x="422950" y="149660"/>
            <a:ext cx="6979336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i="0" u="none" strike="noStrike" cap="none" dirty="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A tecnologia dos asfaltos e seu impactos econômicos e</a:t>
            </a:r>
            <a:r>
              <a:rPr lang="pt-BR" sz="900" b="0" i="0" u="none" strike="noStrike" cap="none" dirty="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0" u="none" strike="noStrike" cap="none" dirty="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ambientais sobre a infraestrutura rodoviária brasileira</a:t>
            </a:r>
            <a:endParaRPr sz="90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8366760" y="4785645"/>
            <a:ext cx="590550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 sz="1200" b="0" i="0" u="none" strike="noStrike" cap="non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3600" b="0" i="0" u="none" strike="noStrike" cap="non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9" r:id="rId6"/>
    <p:sldLayoutId id="2147483673" r:id="rId7"/>
    <p:sldLayoutId id="2147483674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981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pos="5431">
          <p15:clr>
            <a:srgbClr val="F26B43"/>
          </p15:clr>
        </p15:guide>
        <p15:guide id="6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https://tenor.com/search/bumpy-road-gif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88;p34">
            <a:extLst>
              <a:ext uri="{FF2B5EF4-FFF2-40B4-BE49-F238E27FC236}">
                <a16:creationId xmlns:a16="http://schemas.microsoft.com/office/drawing/2014/main" id="{714A9CE6-3D65-A96E-74CE-81F9B4769FCF}"/>
              </a:ext>
            </a:extLst>
          </p:cNvPr>
          <p:cNvSpPr/>
          <p:nvPr/>
        </p:nvSpPr>
        <p:spPr>
          <a:xfrm rot="10800000">
            <a:off x="-1" y="732458"/>
            <a:ext cx="5693228" cy="3102428"/>
          </a:xfrm>
          <a:prstGeom prst="rect">
            <a:avLst/>
          </a:prstGeom>
          <a:gradFill>
            <a:gsLst>
              <a:gs pos="13000">
                <a:srgbClr val="72C5D0"/>
              </a:gs>
              <a:gs pos="3100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00;p35">
            <a:extLst>
              <a:ext uri="{FF2B5EF4-FFF2-40B4-BE49-F238E27FC236}">
                <a16:creationId xmlns:a16="http://schemas.microsoft.com/office/drawing/2014/main" id="{9A8BE28D-7B11-89B8-F9DB-0864F22074BE}"/>
              </a:ext>
            </a:extLst>
          </p:cNvPr>
          <p:cNvSpPr txBox="1"/>
          <p:nvPr/>
        </p:nvSpPr>
        <p:spPr>
          <a:xfrm>
            <a:off x="522288" y="1247362"/>
            <a:ext cx="4843532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 tecnologia dos asfaltos e </a:t>
            </a:r>
            <a:br>
              <a:rPr lang="pt-BR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seu impactos econômicos e ambientais </a:t>
            </a:r>
            <a:r>
              <a:rPr lang="pt-BR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sobre a infraestrutura rodoviária brasileira</a:t>
            </a:r>
            <a:endParaRPr sz="2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00;p35">
            <a:extLst>
              <a:ext uri="{FF2B5EF4-FFF2-40B4-BE49-F238E27FC236}">
                <a16:creationId xmlns:a16="http://schemas.microsoft.com/office/drawing/2014/main" id="{81084FF6-6346-9E38-4B49-09F5837BE06D}"/>
              </a:ext>
            </a:extLst>
          </p:cNvPr>
          <p:cNvSpPr txBox="1"/>
          <p:nvPr/>
        </p:nvSpPr>
        <p:spPr>
          <a:xfrm>
            <a:off x="522288" y="3049422"/>
            <a:ext cx="46116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Prof. </a:t>
            </a:r>
            <a:r>
              <a:rPr lang="pt-BR" sz="12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Deividi</a:t>
            </a:r>
            <a:r>
              <a:rPr lang="pt-BR" sz="1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Pereira - UFSM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dsp@ufsm.br</a:t>
            </a:r>
          </a:p>
        </p:txBody>
      </p:sp>
      <p:pic>
        <p:nvPicPr>
          <p:cNvPr id="1026" name="Picture 2" descr="UFSM - Universidade Federal de Santa Maria – Hub de ...">
            <a:extLst>
              <a:ext uri="{FF2B5EF4-FFF2-40B4-BE49-F238E27FC236}">
                <a16:creationId xmlns:a16="http://schemas.microsoft.com/office/drawing/2014/main" id="{711B375E-4894-2229-4178-C1C97C1B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134" y="2959302"/>
            <a:ext cx="561853" cy="5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3FFE6DFA-74DD-183C-3478-24740108EA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943" y="2959302"/>
            <a:ext cx="531969" cy="531969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F4FC78A3-0F0F-8DB8-283C-3AD5634D69EF}"/>
              </a:ext>
            </a:extLst>
          </p:cNvPr>
          <p:cNvSpPr txBox="1"/>
          <p:nvPr/>
        </p:nvSpPr>
        <p:spPr>
          <a:xfrm>
            <a:off x="1371141" y="4195598"/>
            <a:ext cx="47951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i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Tecnologia, Regulação e Sustentabilidade: O Caminho para a</a:t>
            </a:r>
          </a:p>
          <a:p>
            <a:r>
              <a:rPr lang="pt-BR" sz="1100" i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Mitigação de GEE na Nova Infraestrutura Rodoviária Brasileira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A0AD121-344D-224A-0330-60AF6EF8058C}"/>
              </a:ext>
            </a:extLst>
          </p:cNvPr>
          <p:cNvSpPr txBox="1"/>
          <p:nvPr/>
        </p:nvSpPr>
        <p:spPr>
          <a:xfrm>
            <a:off x="10144897" y="39294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68A50E0C-76EA-FC3E-E63C-77CD6F966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475" y="4140194"/>
            <a:ext cx="665928" cy="49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0"/>
              </a:schemeClr>
            </a:gs>
            <a:gs pos="100000">
              <a:schemeClr val="bg1">
                <a:lumMod val="85000"/>
                <a:alpha val="27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53CC692B-8C12-648B-C471-774E3CA86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0B046818-42E3-2D73-BFAB-6457C9647134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31EF7815-110A-BDC0-1FA1-FC69703C0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BF6A5386-4693-3D95-D4AF-6732E097A27C}"/>
              </a:ext>
            </a:extLst>
          </p:cNvPr>
          <p:cNvSpPr txBox="1"/>
          <p:nvPr/>
        </p:nvSpPr>
        <p:spPr>
          <a:xfrm>
            <a:off x="495654" y="316699"/>
            <a:ext cx="6027738" cy="139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Resultados - Análises de Custos</a:t>
            </a:r>
            <a:b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1800" i="1" dirty="0">
                <a:solidFill>
                  <a:srgbClr val="002060"/>
                </a:solidFill>
              </a:rPr>
              <a:t>Pavimentos Asfálticos vs. Pavimentos Rígidos</a:t>
            </a:r>
          </a:p>
          <a:p>
            <a:pPr>
              <a:tabLst>
                <a:tab pos="4486275" algn="l"/>
              </a:tabLst>
            </a:pPr>
            <a:r>
              <a:rPr lang="pt-BR" sz="1000" dirty="0">
                <a:solidFill>
                  <a:srgbClr val="002060"/>
                </a:solidFill>
                <a:latin typeface="+mn-lt"/>
              </a:rPr>
              <a:t>Estimativas dos valores de emissão de CO</a:t>
            </a:r>
            <a:r>
              <a:rPr lang="pt-BR" sz="1000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pt-BR" sz="1000" dirty="0">
                <a:solidFill>
                  <a:srgbClr val="002060"/>
                </a:solidFill>
                <a:latin typeface="+mn-lt"/>
              </a:rPr>
              <a:t>eq das estruturas avaliadas</a:t>
            </a:r>
            <a:endParaRPr lang="pt-BR" sz="1000" b="1" dirty="0">
              <a:solidFill>
                <a:srgbClr val="002060"/>
              </a:solidFill>
              <a:latin typeface="+mn-lt"/>
              <a:ea typeface="Roboto"/>
              <a:cs typeface="Roboto"/>
              <a:sym typeface="Roboto"/>
            </a:endParaRPr>
          </a:p>
          <a:p>
            <a:pPr lvl="0">
              <a:tabLst>
                <a:tab pos="4486275" algn="l"/>
              </a:tabLst>
            </a:pPr>
            <a:endParaRPr lang="pt-BR" sz="1800" i="1" dirty="0">
              <a:solidFill>
                <a:srgbClr val="002060"/>
              </a:solidFill>
            </a:endParaRPr>
          </a:p>
          <a:p>
            <a:pPr lvl="0">
              <a:tabLst>
                <a:tab pos="4486275" algn="l"/>
              </a:tabLst>
            </a:pP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3D6DD9F-A3A1-0475-4606-95F3E23B7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9863" y="1415943"/>
            <a:ext cx="6461760" cy="30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/>
          <p:nvPr/>
        </p:nvSpPr>
        <p:spPr>
          <a:xfrm>
            <a:off x="3290281" y="3275303"/>
            <a:ext cx="5615940" cy="94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Sustentabilidade é um conceito relacionado ao desenvolvimento sustentável, ou seja, formado por um conjunto de ideias, estratégias e demais atitudes ecologicamente corretas, economicamente viáveis, socialmente justas e culturalmente diversas</a:t>
            </a:r>
            <a:endParaRPr sz="1100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38"/>
          <p:cNvSpPr txBox="1"/>
          <p:nvPr/>
        </p:nvSpPr>
        <p:spPr>
          <a:xfrm>
            <a:off x="3290281" y="2929743"/>
            <a:ext cx="140893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Roboto"/>
              <a:buNone/>
            </a:pPr>
            <a:r>
              <a:rPr lang="pt-BR" sz="1400" i="0" u="none" strike="noStrike" cap="none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Considerando...</a:t>
            </a: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38"/>
          <p:cNvSpPr/>
          <p:nvPr/>
        </p:nvSpPr>
        <p:spPr>
          <a:xfrm>
            <a:off x="0" y="-1"/>
            <a:ext cx="9144000" cy="2743201"/>
          </a:xfrm>
          <a:prstGeom prst="rect">
            <a:avLst/>
          </a:prstGeom>
          <a:gradFill>
            <a:gsLst>
              <a:gs pos="0">
                <a:srgbClr val="2FB5C7"/>
              </a:gs>
              <a:gs pos="99000">
                <a:schemeClr val="bg2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191;p38"/>
          <p:cNvSpPr txBox="1"/>
          <p:nvPr/>
        </p:nvSpPr>
        <p:spPr>
          <a:xfrm>
            <a:off x="3290281" y="471205"/>
            <a:ext cx="4985573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Demonstração de uma potencial aplicação prática</a:t>
            </a:r>
            <a:r>
              <a:rPr lang="pt-BR" sz="3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com o olhar Econômico e Ambiental </a:t>
            </a:r>
            <a:endParaRPr sz="33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75;p38">
            <a:extLst>
              <a:ext uri="{FF2B5EF4-FFF2-40B4-BE49-F238E27FC236}">
                <a16:creationId xmlns:a16="http://schemas.microsoft.com/office/drawing/2014/main" id="{C7F0A417-FA46-E9FC-1B1F-459BBB2FC3A8}"/>
              </a:ext>
            </a:extLst>
          </p:cNvPr>
          <p:cNvSpPr txBox="1"/>
          <p:nvPr/>
        </p:nvSpPr>
        <p:spPr>
          <a:xfrm>
            <a:off x="1331421" y="4404613"/>
            <a:ext cx="7325893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indent="0" algn="r">
              <a:buNone/>
            </a:pPr>
            <a:r>
              <a:rPr lang="pt-BR" sz="1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https://www.significados.com.br/sustentabilidade/</a:t>
            </a:r>
            <a:endParaRPr lang="pt-BR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B07864-7781-3F5E-056C-4DDC09F9F75E}"/>
              </a:ext>
            </a:extLst>
          </p:cNvPr>
          <p:cNvSpPr/>
          <p:nvPr/>
        </p:nvSpPr>
        <p:spPr>
          <a:xfrm>
            <a:off x="-2" y="-1"/>
            <a:ext cx="2584175" cy="516336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34">
            <a:extLst>
              <a:ext uri="{FF2B5EF4-FFF2-40B4-BE49-F238E27FC236}">
                <a16:creationId xmlns:a16="http://schemas.microsoft.com/office/drawing/2014/main" id="{83CB8326-8BB4-5EBB-D46A-78549892F6FD}"/>
              </a:ext>
            </a:extLst>
          </p:cNvPr>
          <p:cNvSpPr/>
          <p:nvPr/>
        </p:nvSpPr>
        <p:spPr>
          <a:xfrm>
            <a:off x="5237922" y="0"/>
            <a:ext cx="3906078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49"/>
          <p:cNvSpPr/>
          <p:nvPr/>
        </p:nvSpPr>
        <p:spPr>
          <a:xfrm rot="5400000">
            <a:off x="2067826" y="-1414544"/>
            <a:ext cx="4515750" cy="862250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0" dist="165100" dir="5400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pt-B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Veíc. PasseioVeíc. Comerciais (caminhões)Ônibus (considerando 40 Assentos)6.974.233201.480248.395871.0711871.0715.901.68222.950.841Total de </a:t>
            </a:r>
          </a:p>
          <a:p>
            <a:pPr lvl="0" algn="ctr"/>
            <a:r>
              <a:rPr lang="pt-B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Pessoas Quant.</a:t>
            </a:r>
          </a:p>
          <a:p>
            <a:pPr lvl="0" algn="ctr"/>
            <a:r>
              <a:rPr lang="pt-B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Pessoas por </a:t>
            </a:r>
          </a:p>
          <a:p>
            <a:pPr lvl="0" algn="ctr"/>
            <a:r>
              <a:rPr lang="pt-B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veículo Total de</a:t>
            </a:r>
          </a:p>
          <a:p>
            <a:pPr lvl="0" algn="ctr"/>
            <a:r>
              <a:rPr lang="pt-B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movimentações </a:t>
            </a:r>
            <a:endParaRPr sz="1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49"/>
          <p:cNvSpPr/>
          <p:nvPr/>
        </p:nvSpPr>
        <p:spPr>
          <a:xfrm>
            <a:off x="448148" y="1978824"/>
            <a:ext cx="3303508" cy="59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1450" marR="0" lvl="0" indent="-171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Conecta Santa Maria a Porto Alegre</a:t>
            </a:r>
          </a:p>
          <a:p>
            <a:pPr marL="171450" marR="0" lvl="0" indent="-171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Segmento em Pista Simples</a:t>
            </a:r>
          </a:p>
          <a:p>
            <a:pPr marL="171450" marR="0" lvl="0" indent="-171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214 Km a ser duplicado</a:t>
            </a:r>
          </a:p>
        </p:txBody>
      </p:sp>
      <p:sp>
        <p:nvSpPr>
          <p:cNvPr id="428" name="Google Shape;428;p49"/>
          <p:cNvSpPr/>
          <p:nvPr/>
        </p:nvSpPr>
        <p:spPr>
          <a:xfrm>
            <a:off x="448148" y="795845"/>
            <a:ext cx="7088032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Estudo de caso da futura duplicação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da RSC-287 no RS</a:t>
            </a:r>
            <a:endParaRPr sz="2200" dirty="0">
              <a:solidFill>
                <a:srgbClr val="002060"/>
              </a:solidFill>
            </a:endParaRPr>
          </a:p>
        </p:txBody>
      </p:sp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A7B6E12B-05D8-BBAC-A1C0-FA18A157F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891"/>
            <a:ext cx="8636954" cy="1852811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45124AC-886E-7301-78D5-092BD01F3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9402" y="1933724"/>
            <a:ext cx="4150198" cy="988142"/>
          </a:xfrm>
          <a:prstGeom prst="rect">
            <a:avLst/>
          </a:prstGeom>
        </p:spPr>
      </p:pic>
      <p:sp>
        <p:nvSpPr>
          <p:cNvPr id="5" name="Google Shape;427;p49">
            <a:extLst>
              <a:ext uri="{FF2B5EF4-FFF2-40B4-BE49-F238E27FC236}">
                <a16:creationId xmlns:a16="http://schemas.microsoft.com/office/drawing/2014/main" id="{EEED4954-350E-EC20-AEEE-6897E1BD1E29}"/>
              </a:ext>
            </a:extLst>
          </p:cNvPr>
          <p:cNvSpPr/>
          <p:nvPr/>
        </p:nvSpPr>
        <p:spPr>
          <a:xfrm>
            <a:off x="4240051" y="1455868"/>
            <a:ext cx="4150198" cy="59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Tráfego de Veículos e Pessoas (Ano de 2023-2024)</a:t>
            </a:r>
          </a:p>
          <a:p>
            <a:r>
              <a:rPr lang="pt-BR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VDM</a:t>
            </a:r>
            <a:r>
              <a:rPr lang="pt-BR" sz="1100" spc="1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bidirecional</a:t>
            </a:r>
            <a:r>
              <a:rPr lang="pt-BR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10.500 </a:t>
            </a:r>
            <a:r>
              <a:rPr lang="pt-BR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</a:t>
            </a:r>
            <a:r>
              <a:rPr lang="pt-BR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TRÁFEGO PESADO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5D9486-7128-B309-80E5-67C9B0488DAC}"/>
              </a:ext>
            </a:extLst>
          </p:cNvPr>
          <p:cNvSpPr txBox="1"/>
          <p:nvPr/>
        </p:nvSpPr>
        <p:spPr>
          <a:xfrm>
            <a:off x="6267899" y="2921866"/>
            <a:ext cx="1961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</a:t>
            </a:r>
            <a:r>
              <a:rPr lang="pt-BR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Sacyr</a:t>
            </a:r>
            <a:r>
              <a:rPr lang="pt-BR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Detran/RS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B90BF139-2C9A-EF95-F4FC-9F754525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159C8AA5-7F12-1B73-F095-E0E8007E8A25}"/>
              </a:ext>
            </a:extLst>
          </p:cNvPr>
          <p:cNvSpPr txBox="1"/>
          <p:nvPr/>
        </p:nvSpPr>
        <p:spPr>
          <a:xfrm>
            <a:off x="2489916" y="316699"/>
            <a:ext cx="6027738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Custo de Implantação –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214km de duplicação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CB5A56B-F084-E69A-8166-9882188B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38212" y="1499765"/>
            <a:ext cx="7093741" cy="2666732"/>
          </a:xfrm>
          <a:prstGeom prst="rect">
            <a:avLst/>
          </a:prstGeom>
        </p:spPr>
      </p:pic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74709DE0-875F-DAF5-2668-35086091CC62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911AE25-B035-4698-15D0-AD16AF56C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AE11B5D0-30BC-74D8-E5A5-FCF455E6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7AD6F41D-2FA4-328D-B7A1-46BD9FC83EA1}"/>
              </a:ext>
            </a:extLst>
          </p:cNvPr>
          <p:cNvSpPr txBox="1"/>
          <p:nvPr/>
        </p:nvSpPr>
        <p:spPr>
          <a:xfrm>
            <a:off x="280116" y="316699"/>
            <a:ext cx="6027738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Custo de Implantação –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214km de duplicação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4C25D16-1642-29C0-33B0-402164DD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8160" y="1583994"/>
            <a:ext cx="7139940" cy="2684099"/>
          </a:xfrm>
          <a:prstGeom prst="rect">
            <a:avLst/>
          </a:prstGeom>
        </p:spPr>
      </p:pic>
      <p:sp>
        <p:nvSpPr>
          <p:cNvPr id="3" name="Google Shape;88;p34">
            <a:extLst>
              <a:ext uri="{FF2B5EF4-FFF2-40B4-BE49-F238E27FC236}">
                <a16:creationId xmlns:a16="http://schemas.microsoft.com/office/drawing/2014/main" id="{AEE6EB0B-E5F4-9500-5097-0B21D206F931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0E6FD6D-8781-18ED-D7EA-57EABD17F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9B0BE3D-C6BA-7CD3-228B-29116406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799E4310-90D1-5174-DB0A-E522B42C91B9}"/>
              </a:ext>
            </a:extLst>
          </p:cNvPr>
          <p:cNvSpPr txBox="1"/>
          <p:nvPr/>
        </p:nvSpPr>
        <p:spPr>
          <a:xfrm>
            <a:off x="2489916" y="316699"/>
            <a:ext cx="6027738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Custo de Implantação –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214km de duplicação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0B7DF97-6229-E677-4903-1075391BC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20685" y="1541327"/>
            <a:ext cx="7035634" cy="2618979"/>
          </a:xfrm>
          <a:prstGeom prst="rect">
            <a:avLst/>
          </a:prstGeom>
        </p:spPr>
      </p:pic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9EE676D1-821E-572A-5B52-14B268D46B02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A27FBFF-DAE2-32D5-C8D6-123715B94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245808"/>
            <a:ext cx="2727961" cy="337926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 txBox="1"/>
          <p:nvPr/>
        </p:nvSpPr>
        <p:spPr>
          <a:xfrm>
            <a:off x="532334" y="1131509"/>
            <a:ext cx="3864773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Quanto maior o IRI</a:t>
            </a:r>
            <a:endParaRPr sz="1100" dirty="0">
              <a:solidFill>
                <a:srgbClr val="002060"/>
              </a:solidFill>
            </a:endParaRPr>
          </a:p>
        </p:txBody>
      </p:sp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7D247528-4F15-3FFD-464D-4317F46DAE2B}"/>
              </a:ext>
            </a:extLst>
          </p:cNvPr>
          <p:cNvSpPr txBox="1"/>
          <p:nvPr/>
        </p:nvSpPr>
        <p:spPr>
          <a:xfrm>
            <a:off x="532334" y="317238"/>
            <a:ext cx="7034972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Conceito Básico  –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IRI (</a:t>
            </a:r>
            <a:r>
              <a:rPr lang="pt-BR" sz="22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International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2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Roughness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Index)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57CF5C0-48EA-7CC0-9DD9-E570C372D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839" y="1789715"/>
            <a:ext cx="5485883" cy="2835356"/>
          </a:xfrm>
          <a:prstGeom prst="rect">
            <a:avLst/>
          </a:prstGeom>
        </p:spPr>
      </p:pic>
      <p:pic>
        <p:nvPicPr>
          <p:cNvPr id="7" name="Imagem 6" descr="Foto preta e branca de pessoas na frente de um carro&#10;&#10;O conteúdo gerado por IA pode estar incorreto.">
            <a:extLst>
              <a:ext uri="{FF2B5EF4-FFF2-40B4-BE49-F238E27FC236}">
                <a16:creationId xmlns:a16="http://schemas.microsoft.com/office/drawing/2014/main" id="{38D4C6A5-36FF-E3CF-BFA4-E636A70725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546" r="19462"/>
          <a:stretch>
            <a:fillRect/>
          </a:stretch>
        </p:blipFill>
        <p:spPr>
          <a:xfrm>
            <a:off x="5882122" y="1245808"/>
            <a:ext cx="2865639" cy="3460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0CE4EDEE-6611-84A8-9A46-239291DD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2FCCAFCB-02F5-31F4-ACF8-00F3DD5C687F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9FD59037-6983-3A5D-2313-C6D7B8E0A877}"/>
              </a:ext>
            </a:extLst>
          </p:cNvPr>
          <p:cNvSpPr txBox="1"/>
          <p:nvPr/>
        </p:nvSpPr>
        <p:spPr>
          <a:xfrm>
            <a:off x="2489916" y="316699"/>
            <a:ext cx="6027738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Emissões de GEE durante a </a:t>
            </a:r>
            <a:b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obra de duplicação (t.CO</a:t>
            </a:r>
            <a:r>
              <a:rPr lang="pt-BR" sz="2200" baseline="-250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2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eq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7" name="Google Shape;299;p43">
            <a:extLst>
              <a:ext uri="{FF2B5EF4-FFF2-40B4-BE49-F238E27FC236}">
                <a16:creationId xmlns:a16="http://schemas.microsoft.com/office/drawing/2014/main" id="{D54DBEAD-9893-4C16-BFE7-E1F63B1CF2C1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88667"/>
            <a:ext cx="2235670" cy="282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4FA4D60-1941-15CC-6EA3-A519D947D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77021" y="1473132"/>
            <a:ext cx="6045379" cy="251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A073C891-6F84-A63D-452B-5596DE85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AA324FCE-C9AA-9C82-7E53-1B9790C08434}"/>
              </a:ext>
            </a:extLst>
          </p:cNvPr>
          <p:cNvSpPr txBox="1"/>
          <p:nvPr/>
        </p:nvSpPr>
        <p:spPr>
          <a:xfrm>
            <a:off x="424896" y="316699"/>
            <a:ext cx="5180257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Reflexo do emprego de AMP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sobre o Dispêndio com Combustíveis (10 anos)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704633E-5FF0-6113-7A21-D70E2045A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4897" y="1600657"/>
            <a:ext cx="6593122" cy="2924320"/>
          </a:xfrm>
          <a:prstGeom prst="rect">
            <a:avLst/>
          </a:prstGeom>
        </p:spPr>
      </p:pic>
      <p:sp>
        <p:nvSpPr>
          <p:cNvPr id="14" name="Google Shape;88;p34">
            <a:extLst>
              <a:ext uri="{FF2B5EF4-FFF2-40B4-BE49-F238E27FC236}">
                <a16:creationId xmlns:a16="http://schemas.microsoft.com/office/drawing/2014/main" id="{CC6F5BE5-B2E0-576D-A067-70074A241E48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AA69198-469A-C37A-2ADB-24D3D1307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564D9301-43EE-9145-C0EA-9F91FA04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6;p37">
            <a:extLst>
              <a:ext uri="{FF2B5EF4-FFF2-40B4-BE49-F238E27FC236}">
                <a16:creationId xmlns:a16="http://schemas.microsoft.com/office/drawing/2014/main" id="{4E1B0A7D-A4C9-A0F0-D367-82183A192C4E}"/>
              </a:ext>
            </a:extLst>
          </p:cNvPr>
          <p:cNvSpPr txBox="1"/>
          <p:nvPr/>
        </p:nvSpPr>
        <p:spPr>
          <a:xfrm>
            <a:off x="424896" y="316699"/>
            <a:ext cx="5180257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Reflexo do emprego de AMP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sobre o Dispêndio com Combustíveis (10 anos)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sp>
        <p:nvSpPr>
          <p:cNvPr id="8" name="Google Shape;88;p34">
            <a:extLst>
              <a:ext uri="{FF2B5EF4-FFF2-40B4-BE49-F238E27FC236}">
                <a16:creationId xmlns:a16="http://schemas.microsoft.com/office/drawing/2014/main" id="{D3C73770-C06E-6174-CB55-D19DF1A579D3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8891C2B-ED2E-5A50-CC49-F0651CAAE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19442D6-F42D-C751-8031-E2270AA15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4897" y="1600657"/>
            <a:ext cx="6593122" cy="292432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F9B2349-3C73-C992-42F6-E8055EBD3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4066" y="1126083"/>
            <a:ext cx="1445667" cy="14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0D2DF150-DCA5-68CC-EBDD-C9E2866A1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4C587E43-B139-C108-247E-CFB647754C0F}"/>
              </a:ext>
            </a:extLst>
          </p:cNvPr>
          <p:cNvSpPr txBox="1"/>
          <p:nvPr/>
        </p:nvSpPr>
        <p:spPr>
          <a:xfrm>
            <a:off x="2489916" y="316699"/>
            <a:ext cx="6027738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Reflexo do emprego de AMP sobre o Emissões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pelo consumo de Combustíveis (10 anos)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A47678E-F857-DC72-2283-6535FAB3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63570" y="1571872"/>
            <a:ext cx="6654084" cy="2765116"/>
          </a:xfrm>
          <a:prstGeom prst="rect">
            <a:avLst/>
          </a:prstGeom>
        </p:spPr>
      </p:pic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B14B4E79-6C90-43AD-BE21-FCAC04BE4C80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557772B-1184-7EDC-51BF-8FB663081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40776CA-234D-3997-2798-1ADB06569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9490" y="2166614"/>
            <a:ext cx="3486150" cy="1628729"/>
          </a:xfrm>
          <a:prstGeom prst="rect">
            <a:avLst/>
          </a:prstGeom>
          <a:effectLst>
            <a:glow rad="101600">
              <a:srgbClr val="73C8D3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637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94C4ECE-2CA0-72D9-FFE9-A62E1B9C7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3811" y="1501028"/>
            <a:ext cx="6628937" cy="3231309"/>
          </a:xfrm>
          <a:prstGeom prst="rect">
            <a:avLst/>
          </a:prstGeom>
        </p:spPr>
      </p:pic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0551F38B-7DCD-9D54-20CE-EEFAD4B6C83B}"/>
              </a:ext>
            </a:extLst>
          </p:cNvPr>
          <p:cNvSpPr txBox="1"/>
          <p:nvPr/>
        </p:nvSpPr>
        <p:spPr>
          <a:xfrm>
            <a:off x="424896" y="316699"/>
            <a:ext cx="5180257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Reflexo do emprego de AMP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sobre o Custo com a Perda de Soja (10 anos)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sp>
        <p:nvSpPr>
          <p:cNvPr id="6" name="Google Shape;88;p34">
            <a:extLst>
              <a:ext uri="{FF2B5EF4-FFF2-40B4-BE49-F238E27FC236}">
                <a16:creationId xmlns:a16="http://schemas.microsoft.com/office/drawing/2014/main" id="{8832B598-9D75-8996-7222-103C1BF2C53E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91F4B69-F014-CBF4-A777-47B92A2B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5D93517-E56F-46BF-D159-FD3436E25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21292" y="1593413"/>
            <a:ext cx="6596361" cy="3145710"/>
          </a:xfrm>
          <a:prstGeom prst="rect">
            <a:avLst/>
          </a:prstGeom>
        </p:spPr>
      </p:pic>
      <p:sp>
        <p:nvSpPr>
          <p:cNvPr id="6" name="Google Shape;156;p37">
            <a:extLst>
              <a:ext uri="{FF2B5EF4-FFF2-40B4-BE49-F238E27FC236}">
                <a16:creationId xmlns:a16="http://schemas.microsoft.com/office/drawing/2014/main" id="{33457C41-AC26-3428-48F0-3E475E9F9A56}"/>
              </a:ext>
            </a:extLst>
          </p:cNvPr>
          <p:cNvSpPr txBox="1"/>
          <p:nvPr/>
        </p:nvSpPr>
        <p:spPr>
          <a:xfrm>
            <a:off x="3033346" y="316699"/>
            <a:ext cx="5484308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Reflexo do emprego de AMP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sobre as Emissões decorrentes da Perda de Soja durante transporte (10 anos)</a:t>
            </a:r>
            <a:endParaRPr lang="pt-BR" sz="1800" i="1" dirty="0">
              <a:solidFill>
                <a:srgbClr val="002060"/>
              </a:solidFill>
            </a:endParaRPr>
          </a:p>
        </p:txBody>
      </p:sp>
      <p:sp>
        <p:nvSpPr>
          <p:cNvPr id="7" name="Google Shape;88;p34">
            <a:extLst>
              <a:ext uri="{FF2B5EF4-FFF2-40B4-BE49-F238E27FC236}">
                <a16:creationId xmlns:a16="http://schemas.microsoft.com/office/drawing/2014/main" id="{5A05469A-486B-2119-C2B2-C6BE563E9811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1B45342-A572-F11F-905F-6CBE5BB18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E2C32D3-908F-D55B-2526-580474ED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5047" y="2332077"/>
            <a:ext cx="3188651" cy="1737338"/>
          </a:xfrm>
          <a:prstGeom prst="rect">
            <a:avLst/>
          </a:prstGeom>
          <a:effectLst>
            <a:glow rad="63500">
              <a:schemeClr val="accent1">
                <a:lumMod val="60000"/>
                <a:lumOff val="40000"/>
                <a:alpha val="4102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10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948F574-E169-193B-9147-884D46AB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6562" y="1304970"/>
            <a:ext cx="6731432" cy="3380388"/>
          </a:xfrm>
          <a:prstGeom prst="rect">
            <a:avLst/>
          </a:prstGeom>
        </p:spPr>
      </p:pic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1D226CA6-5469-7A5D-28D0-EBDB9556EB9A}"/>
              </a:ext>
            </a:extLst>
          </p:cNvPr>
          <p:cNvSpPr txBox="1"/>
          <p:nvPr/>
        </p:nvSpPr>
        <p:spPr>
          <a:xfrm>
            <a:off x="424896" y="316699"/>
            <a:ext cx="7438944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Impacto do emprego de tecnologia nos asfaltos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associado ao Projeto com o olhar Econômico e Ambiental</a:t>
            </a:r>
            <a:endParaRPr lang="pt-BR" sz="1800" i="1" dirty="0">
              <a:solidFill>
                <a:srgbClr val="002060"/>
              </a:solidFill>
            </a:endParaRPr>
          </a:p>
        </p:txBody>
      </p:sp>
      <p:sp>
        <p:nvSpPr>
          <p:cNvPr id="7" name="Google Shape;88;p34">
            <a:extLst>
              <a:ext uri="{FF2B5EF4-FFF2-40B4-BE49-F238E27FC236}">
                <a16:creationId xmlns:a16="http://schemas.microsoft.com/office/drawing/2014/main" id="{6A7F2AB5-375A-5614-1E0C-0E034244744A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88FBA64-1852-5366-F8D6-7CD7D1FFD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B1A475B-7A01-8240-DB4D-56B6FB7C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39960" y="1319724"/>
            <a:ext cx="6881753" cy="3246428"/>
          </a:xfrm>
          <a:prstGeom prst="rect">
            <a:avLst/>
          </a:prstGeom>
        </p:spPr>
      </p:pic>
      <p:sp>
        <p:nvSpPr>
          <p:cNvPr id="7" name="Google Shape;156;p37">
            <a:extLst>
              <a:ext uri="{FF2B5EF4-FFF2-40B4-BE49-F238E27FC236}">
                <a16:creationId xmlns:a16="http://schemas.microsoft.com/office/drawing/2014/main" id="{6264E85C-00C6-83CB-7D2A-BFB2A591B967}"/>
              </a:ext>
            </a:extLst>
          </p:cNvPr>
          <p:cNvSpPr txBox="1"/>
          <p:nvPr/>
        </p:nvSpPr>
        <p:spPr>
          <a:xfrm>
            <a:off x="1262743" y="316699"/>
            <a:ext cx="7438944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Impacto do emprego de tecnologia nos asfaltos </a:t>
            </a:r>
            <a:r>
              <a:rPr lang="pt-BR" sz="22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associado ao Projeto com o olhar Econômico e Ambiental</a:t>
            </a:r>
            <a:endParaRPr lang="pt-BR" sz="1800" i="1" dirty="0">
              <a:solidFill>
                <a:srgbClr val="002060"/>
              </a:solidFill>
            </a:endParaRPr>
          </a:p>
        </p:txBody>
      </p:sp>
      <p:sp>
        <p:nvSpPr>
          <p:cNvPr id="8" name="Google Shape;88;p34">
            <a:extLst>
              <a:ext uri="{FF2B5EF4-FFF2-40B4-BE49-F238E27FC236}">
                <a16:creationId xmlns:a16="http://schemas.microsoft.com/office/drawing/2014/main" id="{1A72FF03-7C85-D839-5D1B-282DA4755C0F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E3E7BF1-0C2E-00D3-8CCE-BAB7EA2E7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396">
          <a:extLst>
            <a:ext uri="{FF2B5EF4-FFF2-40B4-BE49-F238E27FC236}">
              <a16:creationId xmlns:a16="http://schemas.microsoft.com/office/drawing/2014/main" id="{82AA7F07-6CCD-DBF6-93E3-D6137CACB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98;p48">
            <a:extLst>
              <a:ext uri="{FF2B5EF4-FFF2-40B4-BE49-F238E27FC236}">
                <a16:creationId xmlns:a16="http://schemas.microsoft.com/office/drawing/2014/main" id="{1B309CA9-6759-075D-855B-838ADFE9DC0B}"/>
              </a:ext>
            </a:extLst>
          </p:cNvPr>
          <p:cNvSpPr/>
          <p:nvPr/>
        </p:nvSpPr>
        <p:spPr>
          <a:xfrm>
            <a:off x="-19981" y="0"/>
            <a:ext cx="3400180" cy="514350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88;p34">
            <a:extLst>
              <a:ext uri="{FF2B5EF4-FFF2-40B4-BE49-F238E27FC236}">
                <a16:creationId xmlns:a16="http://schemas.microsoft.com/office/drawing/2014/main" id="{864CD755-D6C8-6D00-0449-9B9365D73642}"/>
              </a:ext>
            </a:extLst>
          </p:cNvPr>
          <p:cNvSpPr/>
          <p:nvPr/>
        </p:nvSpPr>
        <p:spPr>
          <a:xfrm>
            <a:off x="-19980" y="0"/>
            <a:ext cx="3400180" cy="5143500"/>
          </a:xfrm>
          <a:prstGeom prst="rect">
            <a:avLst/>
          </a:prstGeom>
          <a:gradFill>
            <a:gsLst>
              <a:gs pos="0">
                <a:schemeClr val="accent1">
                  <a:alpha val="66670"/>
                </a:schemeClr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48">
            <a:extLst>
              <a:ext uri="{FF2B5EF4-FFF2-40B4-BE49-F238E27FC236}">
                <a16:creationId xmlns:a16="http://schemas.microsoft.com/office/drawing/2014/main" id="{7FE3C37A-C179-BDB4-490A-52ADE2396DA4}"/>
              </a:ext>
            </a:extLst>
          </p:cNvPr>
          <p:cNvSpPr txBox="1"/>
          <p:nvPr/>
        </p:nvSpPr>
        <p:spPr>
          <a:xfrm>
            <a:off x="3692941" y="811256"/>
            <a:ext cx="4492270" cy="101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Potencial ganho em escala</a:t>
            </a:r>
            <a:endParaRPr lang="pt-BR" sz="105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Análises para apenas </a:t>
            </a:r>
            <a:r>
              <a:rPr lang="pt-B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214km</a:t>
            </a: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050" dirty="0">
                <a:sym typeface="Wingdings" panose="05000000000000000000" pitchFamily="2" charset="2"/>
              </a:rPr>
              <a:t></a:t>
            </a: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malha viária pavimentada no Brasil </a:t>
            </a:r>
            <a:r>
              <a:rPr lang="pt-BR" sz="1050" dirty="0">
                <a:sym typeface="Wingdings" panose="05000000000000000000" pitchFamily="2" charset="2"/>
              </a:rPr>
              <a:t></a:t>
            </a: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213.000 km!</a:t>
            </a:r>
          </a:p>
          <a:p>
            <a:pPr marL="171450" marR="0" lvl="0" indent="-171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Considerou apenas os primeiros 10 anos</a:t>
            </a:r>
          </a:p>
        </p:txBody>
      </p:sp>
      <p:sp>
        <p:nvSpPr>
          <p:cNvPr id="6" name="Google Shape;557;p52">
            <a:extLst>
              <a:ext uri="{FF2B5EF4-FFF2-40B4-BE49-F238E27FC236}">
                <a16:creationId xmlns:a16="http://schemas.microsoft.com/office/drawing/2014/main" id="{04DC9CCF-3F87-B18C-26DD-A261208E09A3}"/>
              </a:ext>
            </a:extLst>
          </p:cNvPr>
          <p:cNvSpPr txBox="1"/>
          <p:nvPr/>
        </p:nvSpPr>
        <p:spPr>
          <a:xfrm>
            <a:off x="522288" y="1096359"/>
            <a:ext cx="2857911" cy="30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Impacto do </a:t>
            </a:r>
            <a:r>
              <a:rPr lang="pt-BR" sz="2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emprego de tecnologia nos asfaltos </a:t>
            </a:r>
            <a:r>
              <a:rPr lang="pt-BR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associado ao Projeto com o olhar </a:t>
            </a:r>
            <a:r>
              <a:rPr lang="pt-BR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Econômico </a:t>
            </a:r>
            <a:br>
              <a:rPr lang="pt-BR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pt-BR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Ambiental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418;p48">
            <a:extLst>
              <a:ext uri="{FF2B5EF4-FFF2-40B4-BE49-F238E27FC236}">
                <a16:creationId xmlns:a16="http://schemas.microsoft.com/office/drawing/2014/main" id="{C18D38B2-D998-20D9-5902-7D6ECC83A4AC}"/>
              </a:ext>
            </a:extLst>
          </p:cNvPr>
          <p:cNvSpPr txBox="1"/>
          <p:nvPr/>
        </p:nvSpPr>
        <p:spPr>
          <a:xfrm>
            <a:off x="3692941" y="1916514"/>
            <a:ext cx="5043512" cy="97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Não considerou o Asfalto Altamente Modificado (</a:t>
            </a:r>
            <a:r>
              <a:rPr lang="pt-BR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HiMA</a:t>
            </a:r>
            <a:r>
              <a:rPr lang="pt-BR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pt-BR" sz="105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Apresenta ainda </a:t>
            </a:r>
            <a:r>
              <a:rPr lang="pt-B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mais potencial </a:t>
            </a: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 entrega de desempenho </a:t>
            </a:r>
            <a:r>
              <a:rPr lang="pt-BR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ambiental e econômico</a:t>
            </a:r>
          </a:p>
          <a:p>
            <a: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Nova tecnologia</a:t>
            </a:r>
          </a:p>
        </p:txBody>
      </p:sp>
      <p:sp>
        <p:nvSpPr>
          <p:cNvPr id="4" name="Google Shape;418;p48">
            <a:extLst>
              <a:ext uri="{FF2B5EF4-FFF2-40B4-BE49-F238E27FC236}">
                <a16:creationId xmlns:a16="http://schemas.microsoft.com/office/drawing/2014/main" id="{0FD392CC-0380-937E-5CC6-95467AD3DD83}"/>
              </a:ext>
            </a:extLst>
          </p:cNvPr>
          <p:cNvSpPr txBox="1"/>
          <p:nvPr/>
        </p:nvSpPr>
        <p:spPr>
          <a:xfrm>
            <a:off x="3692941" y="2981761"/>
            <a:ext cx="4492270" cy="8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Precisamos aprimorar os modelos de consumo de combustível/emissões</a:t>
            </a:r>
            <a:endParaRPr lang="pt-BR" sz="105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Modelos estão defasados</a:t>
            </a:r>
          </a:p>
        </p:txBody>
      </p:sp>
      <p:sp>
        <p:nvSpPr>
          <p:cNvPr id="5" name="Google Shape;418;p48">
            <a:extLst>
              <a:ext uri="{FF2B5EF4-FFF2-40B4-BE49-F238E27FC236}">
                <a16:creationId xmlns:a16="http://schemas.microsoft.com/office/drawing/2014/main" id="{3003274B-50A6-B797-591A-20EA344F9D09}"/>
              </a:ext>
            </a:extLst>
          </p:cNvPr>
          <p:cNvSpPr txBox="1"/>
          <p:nvPr/>
        </p:nvSpPr>
        <p:spPr>
          <a:xfrm>
            <a:off x="3692941" y="3886965"/>
            <a:ext cx="4862868" cy="78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Em projetos futuros</a:t>
            </a:r>
            <a:endParaRPr lang="pt-BR" sz="11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Agregar</a:t>
            </a: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efetivamente, a visão dos </a:t>
            </a:r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quesitos ambientais à econômica. </a:t>
            </a:r>
          </a:p>
        </p:txBody>
      </p:sp>
    </p:spTree>
    <p:extLst>
      <p:ext uri="{BB962C8B-B14F-4D97-AF65-F5344CB8AC3E}">
        <p14:creationId xmlns:p14="http://schemas.microsoft.com/office/powerpoint/2010/main" val="26374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227">
          <a:extLst>
            <a:ext uri="{FF2B5EF4-FFF2-40B4-BE49-F238E27FC236}">
              <a16:creationId xmlns:a16="http://schemas.microsoft.com/office/drawing/2014/main" id="{D3DAB318-4773-C767-F88E-9FBD8DE6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1210C06B-539F-C355-90A3-0DCC5C1745DB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Imagem 5" descr="Mulher sentada em uma mesa&#10;&#10;O conteúdo gerado por IA pode estar incorreto.">
            <a:extLst>
              <a:ext uri="{FF2B5EF4-FFF2-40B4-BE49-F238E27FC236}">
                <a16:creationId xmlns:a16="http://schemas.microsoft.com/office/drawing/2014/main" id="{8CB302A2-AEF5-5767-7244-9DCF4F0A8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45" y="1209936"/>
            <a:ext cx="5551555" cy="3702887"/>
          </a:xfrm>
          <a:prstGeom prst="rect">
            <a:avLst/>
          </a:prstGeom>
        </p:spPr>
      </p:pic>
      <p:sp>
        <p:nvSpPr>
          <p:cNvPr id="228" name="Google Shape;228;p40">
            <a:extLst>
              <a:ext uri="{FF2B5EF4-FFF2-40B4-BE49-F238E27FC236}">
                <a16:creationId xmlns:a16="http://schemas.microsoft.com/office/drawing/2014/main" id="{8C0307B4-FC90-1793-CDC8-E4F30F72D475}"/>
              </a:ext>
            </a:extLst>
          </p:cNvPr>
          <p:cNvSpPr txBox="1"/>
          <p:nvPr/>
        </p:nvSpPr>
        <p:spPr>
          <a:xfrm>
            <a:off x="406794" y="984589"/>
            <a:ext cx="5442111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Hoje</a:t>
            </a:r>
            <a:r>
              <a:rPr lang="pt-BR" sz="33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40">
            <a:extLst>
              <a:ext uri="{FF2B5EF4-FFF2-40B4-BE49-F238E27FC236}">
                <a16:creationId xmlns:a16="http://schemas.microsoft.com/office/drawing/2014/main" id="{63998C6E-F8EC-7C83-1286-D3DD96E0DB3B}"/>
              </a:ext>
            </a:extLst>
          </p:cNvPr>
          <p:cNvSpPr/>
          <p:nvPr/>
        </p:nvSpPr>
        <p:spPr>
          <a:xfrm>
            <a:off x="663003" y="3681482"/>
            <a:ext cx="40231" cy="78424"/>
          </a:xfrm>
          <a:custGeom>
            <a:avLst/>
            <a:gdLst/>
            <a:ahLst/>
            <a:cxnLst/>
            <a:rect l="l" t="t" r="r" b="b"/>
            <a:pathLst>
              <a:path w="107" h="208" extrusionOk="0">
                <a:moveTo>
                  <a:pt x="106" y="101"/>
                </a:moveTo>
                <a:cubicBezTo>
                  <a:pt x="7" y="1"/>
                  <a:pt x="7" y="1"/>
                  <a:pt x="7" y="1"/>
                </a:cubicBezTo>
                <a:cubicBezTo>
                  <a:pt x="5" y="0"/>
                  <a:pt x="3" y="0"/>
                  <a:pt x="1" y="1"/>
                </a:cubicBezTo>
                <a:cubicBezTo>
                  <a:pt x="0" y="3"/>
                  <a:pt x="0" y="5"/>
                  <a:pt x="1" y="7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2"/>
                  <a:pt x="0" y="205"/>
                  <a:pt x="1" y="206"/>
                </a:cubicBezTo>
                <a:cubicBezTo>
                  <a:pt x="2" y="207"/>
                  <a:pt x="3" y="208"/>
                  <a:pt x="4" y="208"/>
                </a:cubicBezTo>
                <a:cubicBezTo>
                  <a:pt x="5" y="208"/>
                  <a:pt x="6" y="207"/>
                  <a:pt x="7" y="2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7" y="106"/>
                  <a:pt x="107" y="105"/>
                  <a:pt x="107" y="104"/>
                </a:cubicBezTo>
                <a:cubicBezTo>
                  <a:pt x="107" y="103"/>
                  <a:pt x="107" y="102"/>
                  <a:pt x="106" y="101"/>
                </a:cubicBezTo>
                <a:close/>
              </a:path>
            </a:pathLst>
          </a:custGeom>
          <a:solidFill>
            <a:schemeClr val="accen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ráfico 2">
            <a:extLst>
              <a:ext uri="{FF2B5EF4-FFF2-40B4-BE49-F238E27FC236}">
                <a16:creationId xmlns:a16="http://schemas.microsoft.com/office/drawing/2014/main" id="{E10AAE4C-723C-F26A-E437-3C0AB861FF42}"/>
              </a:ext>
            </a:extLst>
          </p:cNvPr>
          <p:cNvSpPr/>
          <p:nvPr/>
        </p:nvSpPr>
        <p:spPr>
          <a:xfrm>
            <a:off x="522288" y="2280809"/>
            <a:ext cx="3769274" cy="1058879"/>
          </a:xfrm>
          <a:custGeom>
            <a:avLst/>
            <a:gdLst>
              <a:gd name="csX0" fmla="*/ 3769274 w 3769274"/>
              <a:gd name="csY0" fmla="*/ 156602 h 1058879"/>
              <a:gd name="csX1" fmla="*/ 3532284 w 3769274"/>
              <a:gd name="csY1" fmla="*/ 156602 h 1058879"/>
              <a:gd name="csX2" fmla="*/ 3532284 w 3769274"/>
              <a:gd name="csY2" fmla="*/ 0 h 1058879"/>
              <a:gd name="csX3" fmla="*/ 0 w 3769274"/>
              <a:gd name="csY3" fmla="*/ 0 h 1058879"/>
              <a:gd name="csX4" fmla="*/ 0 w 3769274"/>
              <a:gd name="csY4" fmla="*/ 1058880 h 1058879"/>
              <a:gd name="csX5" fmla="*/ 3532284 w 3769274"/>
              <a:gd name="csY5" fmla="*/ 1058880 h 1058879"/>
              <a:gd name="csX6" fmla="*/ 3532284 w 3769274"/>
              <a:gd name="csY6" fmla="*/ 290002 h 1058879"/>
              <a:gd name="csX7" fmla="*/ 3769274 w 3769274"/>
              <a:gd name="csY7" fmla="*/ 156602 h 10588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769274" h="1058879">
                <a:moveTo>
                  <a:pt x="3769274" y="156602"/>
                </a:moveTo>
                <a:lnTo>
                  <a:pt x="3532284" y="156602"/>
                </a:lnTo>
                <a:lnTo>
                  <a:pt x="3532284" y="0"/>
                </a:lnTo>
                <a:lnTo>
                  <a:pt x="0" y="0"/>
                </a:lnTo>
                <a:lnTo>
                  <a:pt x="0" y="1058880"/>
                </a:lnTo>
                <a:lnTo>
                  <a:pt x="3532284" y="1058880"/>
                </a:lnTo>
                <a:lnTo>
                  <a:pt x="3532284" y="290002"/>
                </a:lnTo>
                <a:lnTo>
                  <a:pt x="3769274" y="156602"/>
                </a:lnTo>
                <a:close/>
              </a:path>
            </a:pathLst>
          </a:custGeom>
          <a:gradFill>
            <a:gsLst>
              <a:gs pos="0">
                <a:srgbClr val="64C4D0"/>
              </a:gs>
              <a:gs pos="100000">
                <a:srgbClr val="44546A"/>
              </a:gs>
            </a:gsLst>
            <a:lin ang="0" scaled="1"/>
          </a:gradFill>
          <a:ln w="4442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9" name="Google Shape;242;p40">
            <a:extLst>
              <a:ext uri="{FF2B5EF4-FFF2-40B4-BE49-F238E27FC236}">
                <a16:creationId xmlns:a16="http://schemas.microsoft.com/office/drawing/2014/main" id="{BCFE1CF6-3CF6-DECE-8B01-9829D0484701}"/>
              </a:ext>
            </a:extLst>
          </p:cNvPr>
          <p:cNvSpPr txBox="1"/>
          <p:nvPr/>
        </p:nvSpPr>
        <p:spPr>
          <a:xfrm>
            <a:off x="522288" y="2561273"/>
            <a:ext cx="24629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Roboto"/>
              <a:buNone/>
            </a:pPr>
            <a:r>
              <a:rPr lang="pt-BR" sz="1400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Certo, Engenheira, mas quanto vai custar a obra?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5A6FEC0-38B8-E1EE-1269-1E2464A6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9113" y="2501771"/>
            <a:ext cx="600173" cy="60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227">
          <a:extLst>
            <a:ext uri="{FF2B5EF4-FFF2-40B4-BE49-F238E27FC236}">
              <a16:creationId xmlns:a16="http://schemas.microsoft.com/office/drawing/2014/main" id="{CA911C65-E606-703F-C9EA-3F71447C2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6AA8D628-BE3E-9B13-EACE-9E33F9BA03DE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Imagem 5" descr="Mulher sentada em uma mesa&#10;&#10;O conteúdo gerado por IA pode estar incorreto.">
            <a:extLst>
              <a:ext uri="{FF2B5EF4-FFF2-40B4-BE49-F238E27FC236}">
                <a16:creationId xmlns:a16="http://schemas.microsoft.com/office/drawing/2014/main" id="{BB3D94C7-686B-ABD6-854D-B9BD83BDB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45" y="1209936"/>
            <a:ext cx="5551555" cy="3702887"/>
          </a:xfrm>
          <a:prstGeom prst="rect">
            <a:avLst/>
          </a:prstGeom>
        </p:spPr>
      </p:pic>
      <p:sp>
        <p:nvSpPr>
          <p:cNvPr id="8" name="Gráfico 2">
            <a:extLst>
              <a:ext uri="{FF2B5EF4-FFF2-40B4-BE49-F238E27FC236}">
                <a16:creationId xmlns:a16="http://schemas.microsoft.com/office/drawing/2014/main" id="{60DA0D00-07E0-02AA-B59D-58102B790273}"/>
              </a:ext>
            </a:extLst>
          </p:cNvPr>
          <p:cNvSpPr/>
          <p:nvPr/>
        </p:nvSpPr>
        <p:spPr>
          <a:xfrm>
            <a:off x="522288" y="2280809"/>
            <a:ext cx="3769274" cy="1058879"/>
          </a:xfrm>
          <a:custGeom>
            <a:avLst/>
            <a:gdLst>
              <a:gd name="csX0" fmla="*/ 3769274 w 3769274"/>
              <a:gd name="csY0" fmla="*/ 156602 h 1058879"/>
              <a:gd name="csX1" fmla="*/ 3532284 w 3769274"/>
              <a:gd name="csY1" fmla="*/ 156602 h 1058879"/>
              <a:gd name="csX2" fmla="*/ 3532284 w 3769274"/>
              <a:gd name="csY2" fmla="*/ 0 h 1058879"/>
              <a:gd name="csX3" fmla="*/ 0 w 3769274"/>
              <a:gd name="csY3" fmla="*/ 0 h 1058879"/>
              <a:gd name="csX4" fmla="*/ 0 w 3769274"/>
              <a:gd name="csY4" fmla="*/ 1058880 h 1058879"/>
              <a:gd name="csX5" fmla="*/ 3532284 w 3769274"/>
              <a:gd name="csY5" fmla="*/ 1058880 h 1058879"/>
              <a:gd name="csX6" fmla="*/ 3532284 w 3769274"/>
              <a:gd name="csY6" fmla="*/ 290002 h 1058879"/>
              <a:gd name="csX7" fmla="*/ 3769274 w 3769274"/>
              <a:gd name="csY7" fmla="*/ 156602 h 10588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769274" h="1058879">
                <a:moveTo>
                  <a:pt x="3769274" y="156602"/>
                </a:moveTo>
                <a:lnTo>
                  <a:pt x="3532284" y="156602"/>
                </a:lnTo>
                <a:lnTo>
                  <a:pt x="3532284" y="0"/>
                </a:lnTo>
                <a:lnTo>
                  <a:pt x="0" y="0"/>
                </a:lnTo>
                <a:lnTo>
                  <a:pt x="0" y="1058880"/>
                </a:lnTo>
                <a:lnTo>
                  <a:pt x="3532284" y="1058880"/>
                </a:lnTo>
                <a:lnTo>
                  <a:pt x="3532284" y="290002"/>
                </a:lnTo>
                <a:lnTo>
                  <a:pt x="3769274" y="156602"/>
                </a:lnTo>
                <a:close/>
              </a:path>
            </a:pathLst>
          </a:custGeom>
          <a:gradFill>
            <a:gsLst>
              <a:gs pos="0">
                <a:srgbClr val="64C4D0"/>
              </a:gs>
              <a:gs pos="100000">
                <a:srgbClr val="44546A"/>
              </a:gs>
            </a:gsLst>
            <a:lin ang="0" scaled="1"/>
          </a:gradFill>
          <a:ln w="4442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28" name="Google Shape;228;p40">
            <a:extLst>
              <a:ext uri="{FF2B5EF4-FFF2-40B4-BE49-F238E27FC236}">
                <a16:creationId xmlns:a16="http://schemas.microsoft.com/office/drawing/2014/main" id="{2E647BFB-AD82-3A32-918C-81367F240BDF}"/>
              </a:ext>
            </a:extLst>
          </p:cNvPr>
          <p:cNvSpPr txBox="1"/>
          <p:nvPr/>
        </p:nvSpPr>
        <p:spPr>
          <a:xfrm>
            <a:off x="406794" y="984589"/>
            <a:ext cx="5442111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Amanhã</a:t>
            </a:r>
            <a:r>
              <a:rPr lang="pt-BR" sz="33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40">
            <a:extLst>
              <a:ext uri="{FF2B5EF4-FFF2-40B4-BE49-F238E27FC236}">
                <a16:creationId xmlns:a16="http://schemas.microsoft.com/office/drawing/2014/main" id="{38EFAEA7-ED15-9461-4AAA-379869E972B3}"/>
              </a:ext>
            </a:extLst>
          </p:cNvPr>
          <p:cNvSpPr/>
          <p:nvPr/>
        </p:nvSpPr>
        <p:spPr>
          <a:xfrm>
            <a:off x="663003" y="3681482"/>
            <a:ext cx="40231" cy="78424"/>
          </a:xfrm>
          <a:custGeom>
            <a:avLst/>
            <a:gdLst/>
            <a:ahLst/>
            <a:cxnLst/>
            <a:rect l="l" t="t" r="r" b="b"/>
            <a:pathLst>
              <a:path w="107" h="208" extrusionOk="0">
                <a:moveTo>
                  <a:pt x="106" y="101"/>
                </a:moveTo>
                <a:cubicBezTo>
                  <a:pt x="7" y="1"/>
                  <a:pt x="7" y="1"/>
                  <a:pt x="7" y="1"/>
                </a:cubicBezTo>
                <a:cubicBezTo>
                  <a:pt x="5" y="0"/>
                  <a:pt x="3" y="0"/>
                  <a:pt x="1" y="1"/>
                </a:cubicBezTo>
                <a:cubicBezTo>
                  <a:pt x="0" y="3"/>
                  <a:pt x="0" y="5"/>
                  <a:pt x="1" y="7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2"/>
                  <a:pt x="0" y="205"/>
                  <a:pt x="1" y="206"/>
                </a:cubicBezTo>
                <a:cubicBezTo>
                  <a:pt x="2" y="207"/>
                  <a:pt x="3" y="208"/>
                  <a:pt x="4" y="208"/>
                </a:cubicBezTo>
                <a:cubicBezTo>
                  <a:pt x="5" y="208"/>
                  <a:pt x="6" y="207"/>
                  <a:pt x="7" y="2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7" y="106"/>
                  <a:pt x="107" y="105"/>
                  <a:pt x="107" y="104"/>
                </a:cubicBezTo>
                <a:cubicBezTo>
                  <a:pt x="107" y="103"/>
                  <a:pt x="107" y="102"/>
                  <a:pt x="106" y="101"/>
                </a:cubicBezTo>
                <a:close/>
              </a:path>
            </a:pathLst>
          </a:custGeom>
          <a:solidFill>
            <a:schemeClr val="accen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242;p40">
            <a:extLst>
              <a:ext uri="{FF2B5EF4-FFF2-40B4-BE49-F238E27FC236}">
                <a16:creationId xmlns:a16="http://schemas.microsoft.com/office/drawing/2014/main" id="{48F10078-7C3B-887A-7BD2-CCCB60CA5111}"/>
              </a:ext>
            </a:extLst>
          </p:cNvPr>
          <p:cNvSpPr txBox="1"/>
          <p:nvPr/>
        </p:nvSpPr>
        <p:spPr>
          <a:xfrm>
            <a:off x="923636" y="2440369"/>
            <a:ext cx="2037762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Roboto"/>
              <a:buNone/>
            </a:pPr>
            <a:r>
              <a:rPr lang="pt-BR" sz="1400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Certo, Engenheira, mas quanto vai custar e </a:t>
            </a:r>
            <a:r>
              <a:rPr lang="pt-BR" sz="1400" b="1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EMITIR o GEE</a:t>
            </a:r>
            <a:r>
              <a:rPr lang="pt-BR" sz="1400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da obra?!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Roboto"/>
              <a:buNone/>
            </a:pPr>
            <a:endParaRPr lang="pt-BR" sz="1400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1FECBE6-4AE6-786E-E363-0D04F28B2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3742" y="2624864"/>
            <a:ext cx="364259" cy="36425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17BAC0-D3AB-79B5-5B67-1F33FF9DFB67}"/>
              </a:ext>
            </a:extLst>
          </p:cNvPr>
          <p:cNvSpPr/>
          <p:nvPr/>
        </p:nvSpPr>
        <p:spPr>
          <a:xfrm>
            <a:off x="3167503" y="2510161"/>
            <a:ext cx="591783" cy="5917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3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  <a:alpha val="23000"/>
              </a:schemeClr>
            </a:gs>
            <a:gs pos="100000">
              <a:schemeClr val="bg1">
                <a:lumMod val="95000"/>
              </a:schemeClr>
            </a:gs>
          </a:gsLst>
          <a:lin ang="2700000" scaled="0"/>
        </a:gradFill>
        <a:effectLst/>
      </p:bgPr>
    </p:bg>
    <p:spTree>
      <p:nvGrpSpPr>
        <p:cNvPr id="1" name="Shape 739">
          <a:extLst>
            <a:ext uri="{FF2B5EF4-FFF2-40B4-BE49-F238E27FC236}">
              <a16:creationId xmlns:a16="http://schemas.microsoft.com/office/drawing/2014/main" id="{BCEBC8FF-B161-1BEA-FD92-84041C16D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água, esporte, esporte aquático, natação&#10;&#10;Descrição gerada automaticamente">
            <a:extLst>
              <a:ext uri="{FF2B5EF4-FFF2-40B4-BE49-F238E27FC236}">
                <a16:creationId xmlns:a16="http://schemas.microsoft.com/office/drawing/2014/main" id="{F1F98898-6B0A-D613-6695-1030C807F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3881458" y="411163"/>
            <a:ext cx="4740255" cy="4320381"/>
          </a:xfrm>
          <a:prstGeom prst="rect">
            <a:avLst/>
          </a:prstGeom>
          <a:noFill/>
        </p:spPr>
      </p:pic>
      <p:sp>
        <p:nvSpPr>
          <p:cNvPr id="742" name="Google Shape;742;p56">
            <a:extLst>
              <a:ext uri="{FF2B5EF4-FFF2-40B4-BE49-F238E27FC236}">
                <a16:creationId xmlns:a16="http://schemas.microsoft.com/office/drawing/2014/main" id="{51FEAC6D-239D-4140-A9C7-2FFFC18AC5CB}"/>
              </a:ext>
            </a:extLst>
          </p:cNvPr>
          <p:cNvSpPr/>
          <p:nvPr/>
        </p:nvSpPr>
        <p:spPr>
          <a:xfrm>
            <a:off x="528918" y="3554781"/>
            <a:ext cx="2669012" cy="604119"/>
          </a:xfrm>
          <a:prstGeom prst="rect">
            <a:avLst/>
          </a:prstGeom>
          <a:gradFill>
            <a:gsLst>
              <a:gs pos="0">
                <a:schemeClr val="accent1"/>
              </a:gs>
              <a:gs pos="40000">
                <a:schemeClr val="accent1"/>
              </a:gs>
              <a:gs pos="100000">
                <a:srgbClr val="44546A"/>
              </a:gs>
            </a:gsLst>
            <a:lin ang="2700000" scaled="0"/>
          </a:gradFill>
          <a:ln>
            <a:noFill/>
          </a:ln>
          <a:effectLst>
            <a:outerShdw blurRad="508000" dist="165100" dir="5400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3" name="Google Shape;743;p56">
            <a:extLst>
              <a:ext uri="{FF2B5EF4-FFF2-40B4-BE49-F238E27FC236}">
                <a16:creationId xmlns:a16="http://schemas.microsoft.com/office/drawing/2014/main" id="{F207D15B-173F-D85D-605F-AD37EED88C75}"/>
              </a:ext>
            </a:extLst>
          </p:cNvPr>
          <p:cNvSpPr txBox="1"/>
          <p:nvPr/>
        </p:nvSpPr>
        <p:spPr>
          <a:xfrm>
            <a:off x="1111174" y="3612277"/>
            <a:ext cx="165377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Deivid Pereira</a:t>
            </a:r>
            <a:endParaRPr sz="1100" b="1" dirty="0"/>
          </a:p>
        </p:txBody>
      </p:sp>
      <p:sp>
        <p:nvSpPr>
          <p:cNvPr id="744" name="Google Shape;744;p56">
            <a:extLst>
              <a:ext uri="{FF2B5EF4-FFF2-40B4-BE49-F238E27FC236}">
                <a16:creationId xmlns:a16="http://schemas.microsoft.com/office/drawing/2014/main" id="{18CDA2BD-3ECE-B794-2E4F-AA85ED6A880B}"/>
              </a:ext>
            </a:extLst>
          </p:cNvPr>
          <p:cNvSpPr txBox="1"/>
          <p:nvPr/>
        </p:nvSpPr>
        <p:spPr>
          <a:xfrm>
            <a:off x="1111174" y="3792354"/>
            <a:ext cx="1884327" cy="2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dsp@ufsm.br</a:t>
            </a:r>
            <a:endParaRPr lang="pt-BR" sz="11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p56">
            <a:extLst>
              <a:ext uri="{FF2B5EF4-FFF2-40B4-BE49-F238E27FC236}">
                <a16:creationId xmlns:a16="http://schemas.microsoft.com/office/drawing/2014/main" id="{FFFA9D0F-5617-3ADE-E3A2-CD0E18D4DD8D}"/>
              </a:ext>
            </a:extLst>
          </p:cNvPr>
          <p:cNvSpPr/>
          <p:nvPr/>
        </p:nvSpPr>
        <p:spPr>
          <a:xfrm>
            <a:off x="695318" y="3669918"/>
            <a:ext cx="368803" cy="368803"/>
          </a:xfrm>
          <a:prstGeom prst="ellipse">
            <a:avLst/>
          </a:prstGeom>
          <a:gradFill>
            <a:gsLst>
              <a:gs pos="0">
                <a:srgbClr val="FFD265"/>
              </a:gs>
              <a:gs pos="4000">
                <a:srgbClr val="FFD265"/>
              </a:gs>
              <a:gs pos="85000">
                <a:schemeClr val="accent6"/>
              </a:gs>
              <a:gs pos="100000">
                <a:schemeClr val="accent6"/>
              </a:gs>
            </a:gsLst>
            <a:lin ang="2700000" scaled="0"/>
          </a:gradFill>
          <a:ln>
            <a:noFill/>
          </a:ln>
          <a:effectLst>
            <a:outerShdw blurRad="444500" dist="127000" dir="54000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p56">
            <a:extLst>
              <a:ext uri="{FF2B5EF4-FFF2-40B4-BE49-F238E27FC236}">
                <a16:creationId xmlns:a16="http://schemas.microsoft.com/office/drawing/2014/main" id="{AC433A0F-2010-584F-A20B-F8BC9378824D}"/>
              </a:ext>
            </a:extLst>
          </p:cNvPr>
          <p:cNvSpPr txBox="1"/>
          <p:nvPr/>
        </p:nvSpPr>
        <p:spPr>
          <a:xfrm>
            <a:off x="528917" y="1892527"/>
            <a:ext cx="2867072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Obrigado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pela oportunidade!</a:t>
            </a:r>
            <a:endParaRPr sz="1100" dirty="0">
              <a:solidFill>
                <a:srgbClr val="002060"/>
              </a:solidFill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EEFB3922-536D-74AF-549B-C2EF062411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87" y="411163"/>
            <a:ext cx="930213" cy="9302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520749-9B51-2925-41E8-824E55A75B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53" y="479854"/>
            <a:ext cx="820714" cy="8207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C44E3F2-65DB-F6FB-22EA-99F149A10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80988" y="3739780"/>
            <a:ext cx="223858" cy="2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036D9878-56AA-3C9B-6275-9B16380E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no céu&#10;&#10;O conteúdo gerado por IA pode estar incorreto.">
            <a:extLst>
              <a:ext uri="{FF2B5EF4-FFF2-40B4-BE49-F238E27FC236}">
                <a16:creationId xmlns:a16="http://schemas.microsoft.com/office/drawing/2014/main" id="{77011E4B-26EA-82E1-55BC-4BD7329CE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147596"/>
          </a:xfrm>
          <a:prstGeom prst="rect">
            <a:avLst/>
          </a:prstGeom>
        </p:spPr>
      </p:pic>
      <p:sp>
        <p:nvSpPr>
          <p:cNvPr id="190" name="Google Shape;190;p38">
            <a:extLst>
              <a:ext uri="{FF2B5EF4-FFF2-40B4-BE49-F238E27FC236}">
                <a16:creationId xmlns:a16="http://schemas.microsoft.com/office/drawing/2014/main" id="{3C39C7FC-314A-33AA-7F7C-E150E467566F}"/>
              </a:ext>
            </a:extLst>
          </p:cNvPr>
          <p:cNvSpPr/>
          <p:nvPr/>
        </p:nvSpPr>
        <p:spPr>
          <a:xfrm>
            <a:off x="0" y="0"/>
            <a:ext cx="9144000" cy="3147595"/>
          </a:xfrm>
          <a:prstGeom prst="rect">
            <a:avLst/>
          </a:prstGeom>
          <a:gradFill>
            <a:gsLst>
              <a:gs pos="0">
                <a:srgbClr val="73C8D3">
                  <a:alpha val="81678"/>
                  <a:lumMod val="55333"/>
                </a:srgbClr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B883B84-5D72-19D9-E6FE-D77BC9867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0554" y="1275095"/>
            <a:ext cx="2242891" cy="8641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2501DF3-AC05-80FC-A612-C70AF635E7A3}"/>
              </a:ext>
            </a:extLst>
          </p:cNvPr>
          <p:cNvSpPr txBox="1"/>
          <p:nvPr/>
        </p:nvSpPr>
        <p:spPr>
          <a:xfrm>
            <a:off x="1635368" y="3414346"/>
            <a:ext cx="5873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168525" algn="l"/>
              </a:tabLst>
            </a:pPr>
            <a:r>
              <a:rPr lang="pt-BR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Agradecemos pelo apoio às pesquisas.</a:t>
            </a: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D483AB4F-C462-3329-5544-AE2A19D40F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19" b="37711"/>
          <a:stretch>
            <a:fillRect/>
          </a:stretch>
        </p:blipFill>
        <p:spPr>
          <a:xfrm>
            <a:off x="669394" y="4051896"/>
            <a:ext cx="1828795" cy="542610"/>
          </a:xfrm>
          <a:prstGeom prst="rect">
            <a:avLst/>
          </a:prstGeom>
        </p:spPr>
      </p:pic>
      <p:pic>
        <p:nvPicPr>
          <p:cNvPr id="9" name="Imagem 8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B816ECD-1F52-0CC9-103A-4C2A8466D5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68" y="3914065"/>
            <a:ext cx="818273" cy="8182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455C02-356F-8F0F-32D5-4A50A2BCFA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690" y="4100311"/>
            <a:ext cx="827877" cy="445780"/>
          </a:xfrm>
          <a:prstGeom prst="rect">
            <a:avLst/>
          </a:prstGeom>
        </p:spPr>
      </p:pic>
      <p:pic>
        <p:nvPicPr>
          <p:cNvPr id="11" name="Imagem 10" descr="Texto, Logotipo&#10;&#10;Descrição gerada automaticamente">
            <a:extLst>
              <a:ext uri="{FF2B5EF4-FFF2-40B4-BE49-F238E27FC236}">
                <a16:creationId xmlns:a16="http://schemas.microsoft.com/office/drawing/2014/main" id="{ADC3F5FC-7537-F2D2-BCE3-7F04F3DF2B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841" y="4083511"/>
            <a:ext cx="1887828" cy="47938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5AB6B93-9FE9-650E-184C-87F8F8415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169" y="4081847"/>
            <a:ext cx="858149" cy="4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lumMod val="95000"/>
                <a:alpha val="0"/>
              </a:schemeClr>
            </a:gs>
            <a:gs pos="99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"/>
          <p:cNvSpPr/>
          <p:nvPr/>
        </p:nvSpPr>
        <p:spPr>
          <a:xfrm>
            <a:off x="7528560" y="0"/>
            <a:ext cx="161544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34"/>
          <p:cNvSpPr txBox="1"/>
          <p:nvPr/>
        </p:nvSpPr>
        <p:spPr>
          <a:xfrm>
            <a:off x="527121" y="1417725"/>
            <a:ext cx="368673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Qual é o 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Propósito?</a:t>
            </a:r>
            <a:endParaRPr sz="33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34"/>
          <p:cNvSpPr txBox="1"/>
          <p:nvPr/>
        </p:nvSpPr>
        <p:spPr>
          <a:xfrm>
            <a:off x="527120" y="2033352"/>
            <a:ext cx="3686739" cy="254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Open Sans"/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Traduzir os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avanços técnicos e científicos do setor rodoviário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em termos Econômicos e Ambientais de maneira acessível ao público em geral e  aos tomadores de decisão.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Open Sans"/>
              <a:buNone/>
            </a:pPr>
            <a:endParaRPr lang="pt-BR" sz="11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Open Sans"/>
              <a:buNone/>
            </a:pPr>
            <a:endParaRPr lang="pt-BR" sz="11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Open Sans"/>
              <a:buNone/>
            </a:pPr>
            <a:endParaRPr lang="pt-BR" sz="11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Open Sans"/>
              <a:buNone/>
            </a:pPr>
            <a:endParaRPr lang="pt-BR" sz="11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Imagem 6" descr="Ponte e prédios ao fundo&#10;&#10;O conteúdo gerado por IA pode estar incorreto.">
            <a:extLst>
              <a:ext uri="{FF2B5EF4-FFF2-40B4-BE49-F238E27FC236}">
                <a16:creationId xmlns:a16="http://schemas.microsoft.com/office/drawing/2014/main" id="{6EEF4971-DA0A-FB61-677E-CD898DF5D7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411162"/>
            <a:ext cx="4044878" cy="432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8DB12A01-7B58-3F34-A2B6-7AB63BF1576C}"/>
              </a:ext>
            </a:extLst>
          </p:cNvPr>
          <p:cNvSpPr/>
          <p:nvPr/>
        </p:nvSpPr>
        <p:spPr>
          <a:xfrm>
            <a:off x="7528560" y="0"/>
            <a:ext cx="161544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44546A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Imagem 5" descr="Mulher sentada em uma mesa&#10;&#10;O conteúdo gerado por IA pode estar incorreto.">
            <a:extLst>
              <a:ext uri="{FF2B5EF4-FFF2-40B4-BE49-F238E27FC236}">
                <a16:creationId xmlns:a16="http://schemas.microsoft.com/office/drawing/2014/main" id="{1C4FCB78-798B-E34A-B193-3F62949E2E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45" y="1029451"/>
            <a:ext cx="5551555" cy="3702887"/>
          </a:xfrm>
          <a:prstGeom prst="rect">
            <a:avLst/>
          </a:prstGeom>
        </p:spPr>
      </p:pic>
      <p:sp>
        <p:nvSpPr>
          <p:cNvPr id="228" name="Google Shape;228;p40"/>
          <p:cNvSpPr txBox="1"/>
          <p:nvPr/>
        </p:nvSpPr>
        <p:spPr>
          <a:xfrm>
            <a:off x="468462" y="984589"/>
            <a:ext cx="544211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Hoje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40"/>
          <p:cNvSpPr/>
          <p:nvPr/>
        </p:nvSpPr>
        <p:spPr>
          <a:xfrm>
            <a:off x="663003" y="3681482"/>
            <a:ext cx="40231" cy="78424"/>
          </a:xfrm>
          <a:custGeom>
            <a:avLst/>
            <a:gdLst/>
            <a:ahLst/>
            <a:cxnLst/>
            <a:rect l="l" t="t" r="r" b="b"/>
            <a:pathLst>
              <a:path w="107" h="208" extrusionOk="0">
                <a:moveTo>
                  <a:pt x="106" y="101"/>
                </a:moveTo>
                <a:cubicBezTo>
                  <a:pt x="7" y="1"/>
                  <a:pt x="7" y="1"/>
                  <a:pt x="7" y="1"/>
                </a:cubicBezTo>
                <a:cubicBezTo>
                  <a:pt x="5" y="0"/>
                  <a:pt x="3" y="0"/>
                  <a:pt x="1" y="1"/>
                </a:cubicBezTo>
                <a:cubicBezTo>
                  <a:pt x="0" y="3"/>
                  <a:pt x="0" y="5"/>
                  <a:pt x="1" y="7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2"/>
                  <a:pt x="0" y="205"/>
                  <a:pt x="1" y="206"/>
                </a:cubicBezTo>
                <a:cubicBezTo>
                  <a:pt x="2" y="207"/>
                  <a:pt x="3" y="208"/>
                  <a:pt x="4" y="208"/>
                </a:cubicBezTo>
                <a:cubicBezTo>
                  <a:pt x="5" y="208"/>
                  <a:pt x="6" y="207"/>
                  <a:pt x="7" y="206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07" y="106"/>
                  <a:pt x="107" y="105"/>
                  <a:pt x="107" y="104"/>
                </a:cubicBezTo>
                <a:cubicBezTo>
                  <a:pt x="107" y="103"/>
                  <a:pt x="107" y="102"/>
                  <a:pt x="106" y="101"/>
                </a:cubicBezTo>
                <a:close/>
              </a:path>
            </a:pathLst>
          </a:custGeom>
          <a:solidFill>
            <a:schemeClr val="accen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ráfico 2">
            <a:extLst>
              <a:ext uri="{FF2B5EF4-FFF2-40B4-BE49-F238E27FC236}">
                <a16:creationId xmlns:a16="http://schemas.microsoft.com/office/drawing/2014/main" id="{084DB8AC-C293-6664-DA7B-F7D0AFB9AEF0}"/>
              </a:ext>
            </a:extLst>
          </p:cNvPr>
          <p:cNvSpPr/>
          <p:nvPr/>
        </p:nvSpPr>
        <p:spPr>
          <a:xfrm>
            <a:off x="522288" y="2280809"/>
            <a:ext cx="3769274" cy="1058879"/>
          </a:xfrm>
          <a:custGeom>
            <a:avLst/>
            <a:gdLst>
              <a:gd name="csX0" fmla="*/ 3769274 w 3769274"/>
              <a:gd name="csY0" fmla="*/ 156602 h 1058879"/>
              <a:gd name="csX1" fmla="*/ 3532284 w 3769274"/>
              <a:gd name="csY1" fmla="*/ 156602 h 1058879"/>
              <a:gd name="csX2" fmla="*/ 3532284 w 3769274"/>
              <a:gd name="csY2" fmla="*/ 0 h 1058879"/>
              <a:gd name="csX3" fmla="*/ 0 w 3769274"/>
              <a:gd name="csY3" fmla="*/ 0 h 1058879"/>
              <a:gd name="csX4" fmla="*/ 0 w 3769274"/>
              <a:gd name="csY4" fmla="*/ 1058880 h 1058879"/>
              <a:gd name="csX5" fmla="*/ 3532284 w 3769274"/>
              <a:gd name="csY5" fmla="*/ 1058880 h 1058879"/>
              <a:gd name="csX6" fmla="*/ 3532284 w 3769274"/>
              <a:gd name="csY6" fmla="*/ 290002 h 1058879"/>
              <a:gd name="csX7" fmla="*/ 3769274 w 3769274"/>
              <a:gd name="csY7" fmla="*/ 156602 h 10588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769274" h="1058879">
                <a:moveTo>
                  <a:pt x="3769274" y="156602"/>
                </a:moveTo>
                <a:lnTo>
                  <a:pt x="3532284" y="156602"/>
                </a:lnTo>
                <a:lnTo>
                  <a:pt x="3532284" y="0"/>
                </a:lnTo>
                <a:lnTo>
                  <a:pt x="0" y="0"/>
                </a:lnTo>
                <a:lnTo>
                  <a:pt x="0" y="1058880"/>
                </a:lnTo>
                <a:lnTo>
                  <a:pt x="3532284" y="1058880"/>
                </a:lnTo>
                <a:lnTo>
                  <a:pt x="3532284" y="290002"/>
                </a:lnTo>
                <a:lnTo>
                  <a:pt x="3769274" y="156602"/>
                </a:lnTo>
                <a:close/>
              </a:path>
            </a:pathLst>
          </a:custGeom>
          <a:gradFill>
            <a:gsLst>
              <a:gs pos="0">
                <a:srgbClr val="64C4D0"/>
              </a:gs>
              <a:gs pos="100000">
                <a:srgbClr val="44546A"/>
              </a:gs>
            </a:gsLst>
            <a:lin ang="0" scaled="1"/>
          </a:gradFill>
          <a:ln w="4442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Google Shape;242;p40"/>
          <p:cNvSpPr txBox="1"/>
          <p:nvPr/>
        </p:nvSpPr>
        <p:spPr>
          <a:xfrm>
            <a:off x="609246" y="2561273"/>
            <a:ext cx="24629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Roboto"/>
              <a:buNone/>
            </a:pPr>
            <a:r>
              <a:rPr lang="pt-BR" sz="1400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Certo, Engenheira, mas quanto vai custar a obra?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A75BA862-838B-0EBD-CBE4-A9269546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9113" y="2510161"/>
            <a:ext cx="600173" cy="600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/>
          <p:nvPr/>
        </p:nvSpPr>
        <p:spPr>
          <a:xfrm>
            <a:off x="1500687" y="422593"/>
            <a:ext cx="6142625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Base Metodológica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e Científica</a:t>
            </a:r>
            <a:endParaRPr sz="33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35"/>
          <p:cNvSpPr/>
          <p:nvPr/>
        </p:nvSpPr>
        <p:spPr>
          <a:xfrm>
            <a:off x="744919" y="1163974"/>
            <a:ext cx="7654162" cy="1160126"/>
          </a:xfrm>
          <a:prstGeom prst="rect">
            <a:avLst/>
          </a:prstGeom>
          <a:gradFill>
            <a:gsLst>
              <a:gs pos="0">
                <a:schemeClr val="accent1"/>
              </a:gs>
              <a:gs pos="31000">
                <a:schemeClr val="accent1"/>
              </a:gs>
              <a:gs pos="100000">
                <a:srgbClr val="44546A"/>
              </a:gs>
            </a:gsLst>
            <a:lin ang="2700000" scaled="0"/>
          </a:gradFill>
          <a:ln>
            <a:noFill/>
          </a:ln>
          <a:effectLst>
            <a:outerShdw blurRad="444500" dist="127000" dir="54000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35"/>
          <p:cNvSpPr txBox="1"/>
          <p:nvPr/>
        </p:nvSpPr>
        <p:spPr>
          <a:xfrm>
            <a:off x="1057751" y="2826762"/>
            <a:ext cx="1715929" cy="59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elit, sed do eiusmod tempor.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35"/>
          <p:cNvSpPr txBox="1"/>
          <p:nvPr/>
        </p:nvSpPr>
        <p:spPr>
          <a:xfrm>
            <a:off x="1057752" y="2428366"/>
            <a:ext cx="1107321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+2500</a:t>
            </a:r>
            <a:endParaRPr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35"/>
          <p:cNvSpPr/>
          <p:nvPr/>
        </p:nvSpPr>
        <p:spPr>
          <a:xfrm>
            <a:off x="3347515" y="2428367"/>
            <a:ext cx="2457000" cy="22308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65100" dir="5400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35"/>
          <p:cNvSpPr/>
          <p:nvPr/>
        </p:nvSpPr>
        <p:spPr>
          <a:xfrm>
            <a:off x="5916407" y="2428366"/>
            <a:ext cx="2457000" cy="223080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0" dist="165100" dir="5400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09;p35">
            <a:extLst>
              <a:ext uri="{FF2B5EF4-FFF2-40B4-BE49-F238E27FC236}">
                <a16:creationId xmlns:a16="http://schemas.microsoft.com/office/drawing/2014/main" id="{E2A0417B-492B-11F5-E876-09F426C72152}"/>
              </a:ext>
            </a:extLst>
          </p:cNvPr>
          <p:cNvSpPr/>
          <p:nvPr/>
        </p:nvSpPr>
        <p:spPr>
          <a:xfrm>
            <a:off x="770593" y="2428366"/>
            <a:ext cx="2457000" cy="223080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0" dist="165100" dir="5400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10;p35">
            <a:extLst>
              <a:ext uri="{FF2B5EF4-FFF2-40B4-BE49-F238E27FC236}">
                <a16:creationId xmlns:a16="http://schemas.microsoft.com/office/drawing/2014/main" id="{30D23CEE-429F-2B79-7835-37D3C9CBE1E9}"/>
              </a:ext>
            </a:extLst>
          </p:cNvPr>
          <p:cNvSpPr txBox="1"/>
          <p:nvPr/>
        </p:nvSpPr>
        <p:spPr>
          <a:xfrm>
            <a:off x="1700698" y="2626533"/>
            <a:ext cx="1440489" cy="186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BUENO (2019): </a:t>
            </a:r>
            <a:r>
              <a:rPr lang="pt-BR" sz="9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CONTRIBUIÇÃO PARA A PREVISÃO EMPÍRICO-MECANICISTA DA IRREGULARIDADE LONGITUDINAL E SEUS DESDOBRAMENTOS ECONÔMICOS EM PAVIMENTOS ASFÁLTICOS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6C3FAAC-18DC-1634-6773-54E3220F63F3}"/>
              </a:ext>
            </a:extLst>
          </p:cNvPr>
          <p:cNvSpPr/>
          <p:nvPr/>
        </p:nvSpPr>
        <p:spPr>
          <a:xfrm>
            <a:off x="744920" y="3457122"/>
            <a:ext cx="847652" cy="1202049"/>
          </a:xfrm>
          <a:prstGeom prst="rect">
            <a:avLst/>
          </a:prstGeom>
          <a:gradFill>
            <a:gsLst>
              <a:gs pos="0">
                <a:schemeClr val="accent1"/>
              </a:gs>
              <a:gs pos="31000">
                <a:schemeClr val="accent1"/>
              </a:gs>
              <a:gs pos="100000">
                <a:srgbClr val="44546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7E2F226-839B-51F4-B849-9BC8153EAAA1}"/>
              </a:ext>
            </a:extLst>
          </p:cNvPr>
          <p:cNvSpPr/>
          <p:nvPr/>
        </p:nvSpPr>
        <p:spPr>
          <a:xfrm>
            <a:off x="3335720" y="3457122"/>
            <a:ext cx="847652" cy="1202049"/>
          </a:xfrm>
          <a:prstGeom prst="rect">
            <a:avLst/>
          </a:prstGeom>
          <a:gradFill>
            <a:gsLst>
              <a:gs pos="0">
                <a:schemeClr val="accent1"/>
              </a:gs>
              <a:gs pos="31000">
                <a:schemeClr val="accent1"/>
              </a:gs>
              <a:gs pos="100000">
                <a:srgbClr val="44546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Google Shape;110;p35">
            <a:extLst>
              <a:ext uri="{FF2B5EF4-FFF2-40B4-BE49-F238E27FC236}">
                <a16:creationId xmlns:a16="http://schemas.microsoft.com/office/drawing/2014/main" id="{4817FCDE-077E-6EF0-AC66-B1DEB2E38E2E}"/>
              </a:ext>
            </a:extLst>
          </p:cNvPr>
          <p:cNvSpPr txBox="1"/>
          <p:nvPr/>
        </p:nvSpPr>
        <p:spPr>
          <a:xfrm>
            <a:off x="4295377" y="2626533"/>
            <a:ext cx="1440489" cy="168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SCHERER (2022): 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INFLUÊNCIA DA IRREGULARIDADE LONGITUDINAL DE PAVIMENTOS NA PERDA DE CARGA NO TRANSPORTE DE SOJA E NOS DEMAIS CUSTOS OPERACIONAIS</a:t>
            </a:r>
          </a:p>
        </p:txBody>
      </p:sp>
      <p:sp>
        <p:nvSpPr>
          <p:cNvPr id="13" name="Google Shape;110;p35">
            <a:extLst>
              <a:ext uri="{FF2B5EF4-FFF2-40B4-BE49-F238E27FC236}">
                <a16:creationId xmlns:a16="http://schemas.microsoft.com/office/drawing/2014/main" id="{9D3AEDFD-CCFC-1B6F-DBA7-7073B19150AA}"/>
              </a:ext>
            </a:extLst>
          </p:cNvPr>
          <p:cNvSpPr txBox="1"/>
          <p:nvPr/>
        </p:nvSpPr>
        <p:spPr>
          <a:xfrm>
            <a:off x="6870924" y="2626533"/>
            <a:ext cx="1570499" cy="186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RODRIGUES et al. </a:t>
            </a:r>
            <a:br>
              <a:rPr lang="pt-BR" sz="900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900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(2025 – em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andamento):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IMPACTO DA IRREGULARIDADE LONGITUDINAL DE PAVIMENTOS ASFÁLTICOS SOBRE O CONSUMO DE COMBUSTÍVEL E A EMISSÃO DE CO2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B36327F-7ADD-B9EF-385C-46F05E54FBBB}"/>
              </a:ext>
            </a:extLst>
          </p:cNvPr>
          <p:cNvSpPr/>
          <p:nvPr/>
        </p:nvSpPr>
        <p:spPr>
          <a:xfrm>
            <a:off x="5916407" y="3457122"/>
            <a:ext cx="827533" cy="1202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Pessoa posando para foto em frente a prédio&#10;&#10;Descrição gerada automaticamente">
            <a:extLst>
              <a:ext uri="{FF2B5EF4-FFF2-40B4-BE49-F238E27FC236}">
                <a16:creationId xmlns:a16="http://schemas.microsoft.com/office/drawing/2014/main" id="{23365C9A-FCF9-2D49-7437-6BA29CA61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1" t="7159" r="14723" b="18364"/>
          <a:stretch>
            <a:fillRect/>
          </a:stretch>
        </p:blipFill>
        <p:spPr>
          <a:xfrm>
            <a:off x="5917510" y="2426559"/>
            <a:ext cx="826430" cy="1161326"/>
          </a:xfrm>
          <a:prstGeom prst="rect">
            <a:avLst/>
          </a:prstGeom>
        </p:spPr>
      </p:pic>
      <p:pic>
        <p:nvPicPr>
          <p:cNvPr id="22" name="Imagem 21" descr="Homem pousando para foto&#10;&#10;Descrição gerada automaticamente">
            <a:extLst>
              <a:ext uri="{FF2B5EF4-FFF2-40B4-BE49-F238E27FC236}">
                <a16:creationId xmlns:a16="http://schemas.microsoft.com/office/drawing/2014/main" id="{119C371F-6303-5717-6121-2E49A2BF63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20" b="-352"/>
          <a:stretch>
            <a:fillRect/>
          </a:stretch>
        </p:blipFill>
        <p:spPr>
          <a:xfrm>
            <a:off x="744918" y="2426560"/>
            <a:ext cx="923105" cy="112113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034A7B1-8E79-958C-FEA6-B0A6A6320C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7514" y="2427129"/>
            <a:ext cx="835858" cy="112056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8201E61-EE6B-2502-0FF5-7DE0B47955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786" y="1169955"/>
            <a:ext cx="848786" cy="115234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69E7ECD-8972-F560-AE2D-BBB80FADEE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2572" y="1166325"/>
            <a:ext cx="848786" cy="115596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141F71F-A289-9EB2-95D1-36B548D88D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6718" y="1163974"/>
            <a:ext cx="859660" cy="116012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974392E-18AB-59A2-9AD4-BB672BA375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6378" y="1162169"/>
            <a:ext cx="859660" cy="1160126"/>
          </a:xfrm>
          <a:prstGeom prst="rect">
            <a:avLst/>
          </a:prstGeom>
        </p:spPr>
      </p:pic>
      <p:sp>
        <p:nvSpPr>
          <p:cNvPr id="30" name="Google Shape;110;p35">
            <a:extLst>
              <a:ext uri="{FF2B5EF4-FFF2-40B4-BE49-F238E27FC236}">
                <a16:creationId xmlns:a16="http://schemas.microsoft.com/office/drawing/2014/main" id="{B5A27B2E-92AC-6FB2-26D9-655E93399D37}"/>
              </a:ext>
            </a:extLst>
          </p:cNvPr>
          <p:cNvSpPr txBox="1"/>
          <p:nvPr/>
        </p:nvSpPr>
        <p:spPr>
          <a:xfrm>
            <a:off x="4350453" y="1430204"/>
            <a:ext cx="3858023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PEREIRA et al. (2025): </a:t>
            </a:r>
            <a:r>
              <a:rPr lang="pt-BR" sz="9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ANÁLISES ORÇAMENTÁRIAS E DE EMISSÕES DE CARBONO NA IMPLANTAÇÃO DE PAVIMENTOS ASFÁLTICOS E DE CONCRETO DE CIMENTO PORTLAND</a:t>
            </a:r>
          </a:p>
        </p:txBody>
      </p:sp>
      <p:pic>
        <p:nvPicPr>
          <p:cNvPr id="2" name="Imagem 1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29BEE3FF-5E8A-3156-D3C4-B8864EB407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19812" b="23677"/>
          <a:stretch>
            <a:fillRect/>
          </a:stretch>
        </p:blipFill>
        <p:spPr>
          <a:xfrm rot="16200000">
            <a:off x="5914217" y="3563535"/>
            <a:ext cx="827465" cy="831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193B2487-F549-417D-7393-358408D4CD65}"/>
              </a:ext>
            </a:extLst>
          </p:cNvPr>
          <p:cNvSpPr txBox="1"/>
          <p:nvPr/>
        </p:nvSpPr>
        <p:spPr>
          <a:xfrm>
            <a:off x="2086872" y="316699"/>
            <a:ext cx="4984488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Tráfegos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Avaliados</a:t>
            </a:r>
            <a:endParaRPr sz="33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0BD3931-C702-E33E-5BA9-981FEA883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8971" y="1057796"/>
            <a:ext cx="8186057" cy="3663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80A252D7-E40A-AD51-959A-50A885B6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Montanha de pedras&#10;&#10;O conteúdo gerado por IA pode estar incorreto.">
            <a:extLst>
              <a:ext uri="{FF2B5EF4-FFF2-40B4-BE49-F238E27FC236}">
                <a16:creationId xmlns:a16="http://schemas.microsoft.com/office/drawing/2014/main" id="{FF873C21-D116-B631-6D5B-7C9FE38F55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291840"/>
            <a:ext cx="9144000" cy="1851660"/>
          </a:xfrm>
          <a:prstGeom prst="rect">
            <a:avLst/>
          </a:prstGeom>
        </p:spPr>
      </p:pic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26933C8F-D53B-3509-500F-B5AFC4D97CAB}"/>
              </a:ext>
            </a:extLst>
          </p:cNvPr>
          <p:cNvSpPr txBox="1"/>
          <p:nvPr/>
        </p:nvSpPr>
        <p:spPr>
          <a:xfrm>
            <a:off x="564464" y="316699"/>
            <a:ext cx="8107680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Alternativas de </a:t>
            </a:r>
            <a:r>
              <a:rPr lang="pt-BR" sz="33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pavimentação avaliadas</a:t>
            </a:r>
            <a:endParaRPr sz="33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DE2CCA2-0B12-14E3-03C5-28EED004B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6087" y="1178694"/>
            <a:ext cx="8186057" cy="35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4C470104-DF76-FC48-9E2E-1335062B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AD2966F-3350-7B43-49E2-29644704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6272" y="1415868"/>
            <a:ext cx="5609725" cy="3311106"/>
          </a:xfrm>
          <a:prstGeom prst="rect">
            <a:avLst/>
          </a:prstGeom>
        </p:spPr>
      </p:pic>
      <p:sp>
        <p:nvSpPr>
          <p:cNvPr id="2" name="Google Shape;156;p37">
            <a:extLst>
              <a:ext uri="{FF2B5EF4-FFF2-40B4-BE49-F238E27FC236}">
                <a16:creationId xmlns:a16="http://schemas.microsoft.com/office/drawing/2014/main" id="{ABBEEA3F-432D-3625-BE66-1963E699F700}"/>
              </a:ext>
            </a:extLst>
          </p:cNvPr>
          <p:cNvSpPr txBox="1"/>
          <p:nvPr/>
        </p:nvSpPr>
        <p:spPr>
          <a:xfrm>
            <a:off x="486272" y="316699"/>
            <a:ext cx="6027738" cy="9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Resultados - Análises das emissões de CO</a:t>
            </a:r>
            <a:r>
              <a:rPr lang="pt-BR" sz="2200" b="1" baseline="-250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eq</a:t>
            </a:r>
            <a:b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1800" i="1" dirty="0">
                <a:solidFill>
                  <a:srgbClr val="002060"/>
                </a:solidFill>
              </a:rPr>
              <a:t>Pavimentos Asfálticos vs. Pavimentos Rígidos</a:t>
            </a:r>
          </a:p>
          <a:p>
            <a:pPr lvl="0">
              <a:spcBef>
                <a:spcPts val="500"/>
              </a:spcBef>
            </a:pPr>
            <a:r>
              <a:rPr lang="pt-BR" sz="1000" dirty="0">
                <a:solidFill>
                  <a:srgbClr val="002060"/>
                </a:solidFill>
              </a:rPr>
              <a:t>Estimativas dos valores de emissão de CO</a:t>
            </a:r>
            <a:r>
              <a:rPr lang="pt-BR" sz="1000" baseline="-25000" dirty="0">
                <a:solidFill>
                  <a:srgbClr val="002060"/>
                </a:solidFill>
              </a:rPr>
              <a:t>2</a:t>
            </a:r>
            <a:r>
              <a:rPr lang="pt-BR" sz="1000" dirty="0">
                <a:solidFill>
                  <a:srgbClr val="002060"/>
                </a:solidFill>
              </a:rPr>
              <a:t>eq das estruturas avaliadas</a:t>
            </a:r>
            <a:endParaRPr sz="1000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88;p34">
            <a:extLst>
              <a:ext uri="{FF2B5EF4-FFF2-40B4-BE49-F238E27FC236}">
                <a16:creationId xmlns:a16="http://schemas.microsoft.com/office/drawing/2014/main" id="{040B6059-C441-37BB-C9E6-34779BB4167D}"/>
              </a:ext>
            </a:extLst>
          </p:cNvPr>
          <p:cNvSpPr/>
          <p:nvPr/>
        </p:nvSpPr>
        <p:spPr>
          <a:xfrm>
            <a:off x="8062880" y="0"/>
            <a:ext cx="108112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D34B444-7E0A-1BEF-9F32-E5193B64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2880" y="3718560"/>
            <a:ext cx="1246583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  <a:alpha val="4000"/>
              </a:schemeClr>
            </a:gs>
            <a:gs pos="100000">
              <a:schemeClr val="bg1">
                <a:lumMod val="85000"/>
              </a:schemeClr>
            </a:gs>
          </a:gsLst>
          <a:lin ang="3000000" scaled="0"/>
        </a:gra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04DF3908-C66B-5963-6059-4C08276C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34">
            <a:extLst>
              <a:ext uri="{FF2B5EF4-FFF2-40B4-BE49-F238E27FC236}">
                <a16:creationId xmlns:a16="http://schemas.microsoft.com/office/drawing/2014/main" id="{FB5B95F2-7098-4980-992E-A9FF5CEFBD35}"/>
              </a:ext>
            </a:extLst>
          </p:cNvPr>
          <p:cNvSpPr/>
          <p:nvPr/>
        </p:nvSpPr>
        <p:spPr>
          <a:xfrm>
            <a:off x="0" y="0"/>
            <a:ext cx="107986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bg2"/>
              </a:gs>
            </a:gsLst>
            <a:lin ang="27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B08E526-516B-8DE4-3A7E-CBC1236F1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7919" y="1409700"/>
            <a:ext cx="6968795" cy="327533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98A938B-1F07-9E19-B89F-240857143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0" y="3718560"/>
            <a:ext cx="1246583" cy="1424940"/>
          </a:xfrm>
          <a:prstGeom prst="rect">
            <a:avLst/>
          </a:prstGeom>
        </p:spPr>
      </p:pic>
      <p:sp>
        <p:nvSpPr>
          <p:cNvPr id="3" name="Google Shape;156;p37">
            <a:extLst>
              <a:ext uri="{FF2B5EF4-FFF2-40B4-BE49-F238E27FC236}">
                <a16:creationId xmlns:a16="http://schemas.microsoft.com/office/drawing/2014/main" id="{CBF16F23-B1E3-2B5A-FE2F-84CE39B313AA}"/>
              </a:ext>
            </a:extLst>
          </p:cNvPr>
          <p:cNvSpPr txBox="1"/>
          <p:nvPr/>
        </p:nvSpPr>
        <p:spPr>
          <a:xfrm>
            <a:off x="2489916" y="316699"/>
            <a:ext cx="6027738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tabLst>
                <a:tab pos="4486275" algn="l"/>
              </a:tabLst>
            </a:pPr>
            <a: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Resultados - Análises de Custos</a:t>
            </a:r>
            <a:br>
              <a:rPr lang="pt-BR" sz="22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1800" i="1" dirty="0">
                <a:solidFill>
                  <a:srgbClr val="002060"/>
                </a:solidFill>
              </a:rPr>
              <a:t>Pavimentos Asfálticos vs. Pavimentos Rígidos</a:t>
            </a:r>
          </a:p>
        </p:txBody>
      </p:sp>
    </p:spTree>
    <p:extLst>
      <p:ext uri="{BB962C8B-B14F-4D97-AF65-F5344CB8AC3E}">
        <p14:creationId xmlns:p14="http://schemas.microsoft.com/office/powerpoint/2010/main" val="29617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0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3C8D3"/>
      </a:accent1>
      <a:accent2>
        <a:srgbClr val="2FB5C7"/>
      </a:accent2>
      <a:accent3>
        <a:srgbClr val="D8DC30"/>
      </a:accent3>
      <a:accent4>
        <a:srgbClr val="EB81A9"/>
      </a:accent4>
      <a:accent5>
        <a:srgbClr val="A669F7"/>
      </a:accent5>
      <a:accent6>
        <a:srgbClr val="FEB5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702</Words>
  <Application>Microsoft Macintosh PowerPoint</Application>
  <PresentationFormat>Apresentação na tela (16:9)</PresentationFormat>
  <Paragraphs>76</Paragraphs>
  <Slides>29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Lato</vt:lpstr>
      <vt:lpstr>Wingdings</vt:lpstr>
      <vt:lpstr>Open Sans</vt:lpstr>
      <vt:lpstr>Arial</vt:lpstr>
      <vt:lpstr>Roboto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Alyne Gama</cp:lastModifiedBy>
  <cp:revision>28</cp:revision>
  <dcterms:modified xsi:type="dcterms:W3CDTF">2025-11-19T01:52:31Z</dcterms:modified>
</cp:coreProperties>
</file>